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2" r:id="rId1"/>
  </p:sldMasterIdLst>
  <p:notesMasterIdLst>
    <p:notesMasterId r:id="rId10"/>
  </p:notesMasterIdLst>
  <p:sldIdLst>
    <p:sldId id="256" r:id="rId2"/>
    <p:sldId id="287" r:id="rId3"/>
    <p:sldId id="260" r:id="rId4"/>
    <p:sldId id="290" r:id="rId5"/>
    <p:sldId id="259" r:id="rId6"/>
    <p:sldId id="257" r:id="rId7"/>
    <p:sldId id="289" r:id="rId8"/>
    <p:sldId id="288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3A537"/>
    <a:srgbClr val="A3D1B3"/>
    <a:srgbClr val="99CB38"/>
    <a:srgbClr val="62B034"/>
    <a:srgbClr val="0D1940"/>
    <a:srgbClr val="000000"/>
    <a:srgbClr val="00802D"/>
    <a:srgbClr val="FFFFFF"/>
    <a:srgbClr val="3963A8"/>
    <a:srgbClr val="8CD1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755" autoAdjust="0"/>
    <p:restoredTop sz="96404" autoAdjust="0"/>
  </p:normalViewPr>
  <p:slideViewPr>
    <p:cSldViewPr snapToGrid="0">
      <p:cViewPr varScale="1">
        <p:scale>
          <a:sx n="71" d="100"/>
          <a:sy n="71" d="100"/>
        </p:scale>
        <p:origin x="66" y="52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A240B6-E4DE-41C0-ACAA-F824C296477F}" type="datetimeFigureOut">
              <a:rPr lang="ru-RU" smtClean="0"/>
              <a:t>22.06.2022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1A2B5F-E1C6-4FC1-BAFB-736BDCC118A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109468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12192000" cy="4572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9D8FDC17-02E5-4294-A080-194B4373233B}" type="datetime1">
              <a:rPr lang="ru-RU" smtClean="0"/>
              <a:t>22.06.2022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A2329-5090-4548-8392-A17F9EFA7F77}" type="slidenum">
              <a:rPr lang="ru-RU" smtClean="0"/>
              <a:t>‹#›</a:t>
            </a:fld>
            <a:endParaRPr lang="ru-RU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32283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EE62F-ECE5-4819-A92C-E1F274A6036E}" type="datetime1">
              <a:rPr lang="ru-RU" smtClean="0"/>
              <a:t>22.06.2022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A2329-5090-4548-8392-A17F9EFA7F7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973026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762000"/>
            <a:ext cx="75819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E6FFC-CE17-4D43-B226-56C00C1CEECF}" type="datetime1">
              <a:rPr lang="ru-RU" smtClean="0"/>
              <a:t>22.06.2022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A2329-5090-4548-8392-A17F9EFA7F77}" type="slidenum">
              <a:rPr lang="ru-RU" smtClean="0"/>
              <a:t>‹#›</a:t>
            </a:fld>
            <a:endParaRPr lang="ru-RU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59293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1185A-6DF5-456C-8E5A-E4A3FD267645}" type="datetime1">
              <a:rPr lang="ru-RU" smtClean="0"/>
              <a:t>22.06.2022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A2329-5090-4548-8392-A17F9EFA7F7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37590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AF97C-9D15-471C-9EA4-9A0839679282}" type="datetime1">
              <a:rPr lang="ru-RU" smtClean="0"/>
              <a:t>22.06.2022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A2329-5090-4548-8392-A17F9EFA7F77}" type="slidenum">
              <a:rPr lang="ru-RU" smtClean="0"/>
              <a:t>‹#›</a:t>
            </a:fld>
            <a:endParaRPr lang="ru-RU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33531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8" y="2286000"/>
            <a:ext cx="475488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0BD67-2AA7-4F6D-9323-D64924802B23}" type="datetime1">
              <a:rPr lang="ru-RU" smtClean="0"/>
              <a:t>22.06.2022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A2329-5090-4548-8392-A17F9EFA7F7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843129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 lIns="45720" rIns="4572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89320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89320" y="2967788"/>
            <a:ext cx="4754880" cy="3341572"/>
          </a:xfrm>
        </p:spPr>
        <p:txBody>
          <a:bodyPr lIns="45720" rIns="4572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DEB97-CB51-4F4F-8624-AC180AAF824B}" type="datetime1">
              <a:rPr lang="ru-RU" smtClean="0"/>
              <a:t>22.06.2022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A2329-5090-4548-8392-A17F9EFA7F7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53160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0254-0566-43B1-9EA5-761B2DE1BAA6}" type="datetime1">
              <a:rPr lang="ru-RU" smtClean="0"/>
              <a:t>22.06.2022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A2329-5090-4548-8392-A17F9EFA7F7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03156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E9178-1166-4ED8-804F-6054DCE58685}" type="datetime1">
              <a:rPr lang="ru-RU" smtClean="0"/>
              <a:t>22.06.2022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A2329-5090-4548-8392-A17F9EFA7F7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357833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E1609-D3CC-4731-95D0-639976503B45}" type="datetime1">
              <a:rPr lang="ru-RU" smtClean="0"/>
              <a:t>22.06.2022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A2329-5090-4548-8392-A17F9EFA7F7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91790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635EF-308F-411E-AA8C-D01AD3EF82A5}" type="datetime1">
              <a:rPr lang="ru-RU" smtClean="0"/>
              <a:t>22.06.2022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A2329-5090-4548-8392-A17F9EFA7F77}" type="slidenum">
              <a:rPr lang="ru-RU" smtClean="0"/>
              <a:t>‹#›</a:t>
            </a:fld>
            <a:endParaRPr lang="ru-RU" dirty="0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531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1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D709ACF2-B196-43AA-97F7-2EC1AC0A69CD}" type="datetime1">
              <a:rPr lang="ru-RU" smtClean="0"/>
              <a:t>22.06.2022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E5DA2329-5090-4548-8392-A17F9EFA7F77}" type="slidenum">
              <a:rPr lang="ru-RU" smtClean="0"/>
              <a:t>‹#›</a:t>
            </a:fld>
            <a:endParaRPr lang="ru-RU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1006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</p:sldLayoutIdLst>
  <p:hf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0000"/>
              <a:lumOff val="10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8792" y="759278"/>
            <a:ext cx="11922579" cy="3126921"/>
          </a:xfrm>
        </p:spPr>
        <p:txBody>
          <a:bodyPr>
            <a:normAutofit/>
          </a:bodyPr>
          <a:lstStyle/>
          <a:p>
            <a:pPr algn="ctr"/>
            <a:r>
              <a:rPr lang="ru-RU" sz="54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Трудиться или лениться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8792" y="4968301"/>
            <a:ext cx="8270421" cy="1463040"/>
          </a:xfrm>
        </p:spPr>
        <p:txBody>
          <a:bodyPr/>
          <a:lstStyle/>
          <a:p>
            <a:pPr algn="r"/>
            <a:r>
              <a:rPr lang="ru-RU" b="1" dirty="0">
                <a:solidFill>
                  <a:schemeClr val="tx1"/>
                </a:solidFill>
              </a:rPr>
              <a:t>И.Б. ШУЛЬГИНА</a:t>
            </a:r>
          </a:p>
          <a:p>
            <a:pPr algn="r"/>
            <a:r>
              <a:rPr lang="ru-RU" dirty="0" smtClean="0">
                <a:solidFill>
                  <a:schemeClr val="tx1"/>
                </a:solidFill>
              </a:rPr>
              <a:t>РУКОВОДИТЕЛЬ </a:t>
            </a:r>
            <a:r>
              <a:rPr lang="ru-RU" dirty="0">
                <a:solidFill>
                  <a:schemeClr val="tx1"/>
                </a:solidFill>
              </a:rPr>
              <a:t>ПРОЕКТА </a:t>
            </a:r>
            <a:r>
              <a:rPr lang="ru-RU" dirty="0" smtClean="0">
                <a:solidFill>
                  <a:schemeClr val="tx1"/>
                </a:solidFill>
              </a:rPr>
              <a:t>«</a:t>
            </a:r>
            <a:r>
              <a:rPr lang="ru-RU" dirty="0">
                <a:solidFill>
                  <a:schemeClr val="tx1"/>
                </a:solidFill>
              </a:rPr>
              <a:t>Ш</a:t>
            </a:r>
            <a:r>
              <a:rPr lang="ru-RU" dirty="0" smtClean="0">
                <a:solidFill>
                  <a:schemeClr val="tx1"/>
                </a:solidFill>
              </a:rPr>
              <a:t>КОЛА </a:t>
            </a:r>
            <a:r>
              <a:rPr lang="ru-RU" dirty="0">
                <a:solidFill>
                  <a:schemeClr val="tx1"/>
                </a:solidFill>
              </a:rPr>
              <a:t>ПОЗИТИВНЫХ ПРИВЫЧЕК» БФ «ОБРАЗ ЖИЗНИ»</a:t>
            </a:r>
          </a:p>
          <a:p>
            <a:pPr algn="r"/>
            <a:r>
              <a:rPr lang="ru-RU" smtClean="0">
                <a:solidFill>
                  <a:schemeClr val="tx1"/>
                </a:solidFill>
              </a:rPr>
              <a:t>К.ПЕД.Н</a:t>
            </a:r>
            <a:r>
              <a:rPr lang="ru-RU" dirty="0">
                <a:solidFill>
                  <a:schemeClr val="tx1"/>
                </a:solidFill>
              </a:rPr>
              <a:t>., ЗАСЛУЖЕННЫЙ УЧИТЕЛЬ </a:t>
            </a:r>
            <a:r>
              <a:rPr lang="ru-RU" dirty="0" smtClean="0">
                <a:solidFill>
                  <a:schemeClr val="tx1"/>
                </a:solidFill>
              </a:rPr>
              <a:t>РОССИИ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4" name="object 3"/>
          <p:cNvSpPr/>
          <p:nvPr/>
        </p:nvSpPr>
        <p:spPr>
          <a:xfrm>
            <a:off x="8575179" y="4467765"/>
            <a:ext cx="3486192" cy="27802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A2329-5090-4548-8392-A17F9EFA7F77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20039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/>
              <a:t>Трудолюбие – первый путь к </a:t>
            </a:r>
            <a:r>
              <a:rPr lang="ru-RU" sz="5400" b="1" dirty="0" smtClean="0"/>
              <a:t>успеху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9563" y="2082946"/>
            <a:ext cx="5684437" cy="1066440"/>
          </a:xfrm>
        </p:spPr>
        <p:txBody>
          <a:bodyPr>
            <a:noAutofit/>
          </a:bodyPr>
          <a:lstStyle/>
          <a:p>
            <a:r>
              <a:rPr lang="ru-RU" sz="2400" dirty="0" smtClean="0"/>
              <a:t>Трудолюбивый человек — это тот, </a:t>
            </a:r>
            <a:r>
              <a:rPr lang="ru-RU" sz="2400" dirty="0"/>
              <a:t>кто принесет людям пользу, при этом испытывая радость от работы</a:t>
            </a:r>
            <a:r>
              <a:rPr lang="ru-RU" sz="2400" dirty="0" smtClean="0"/>
              <a:t>. </a:t>
            </a: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742504" y="1901952"/>
            <a:ext cx="10882993" cy="0"/>
          </a:xfrm>
          <a:prstGeom prst="line">
            <a:avLst/>
          </a:prstGeom>
          <a:ln w="19050">
            <a:solidFill>
              <a:srgbClr val="63A537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7" name="Объект 2"/>
          <p:cNvSpPr txBox="1">
            <a:spLocks/>
          </p:cNvSpPr>
          <p:nvPr/>
        </p:nvSpPr>
        <p:spPr>
          <a:xfrm>
            <a:off x="4943302" y="5319810"/>
            <a:ext cx="7248698" cy="1247022"/>
          </a:xfrm>
          <a:prstGeom prst="rect">
            <a:avLst/>
          </a:prstGeom>
        </p:spPr>
        <p:txBody>
          <a:bodyPr vert="horz" lIns="45720" tIns="45720" rIns="45720" bIns="45720" rtlCol="0">
            <a:normAutofit lnSpcReduction="1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Трудолюбие – это устойчивая черта характера, которая напрямую связана с такими чертами как целеустремленность, добросовестность, ответственность, настойчивость, удовлетворенность собой и своей жизнью.</a:t>
            </a:r>
            <a:endParaRPr lang="ru-RU" dirty="0"/>
          </a:p>
        </p:txBody>
      </p:sp>
      <p:pic>
        <p:nvPicPr>
          <p:cNvPr id="1028" name="Picture 4" descr="https://avatars.mds.yandex.net/get-zen_doc/1221393/pub_5d887aa1d7859b00ad6ede9e_5d887d7ae6cb9b00ad1713fd/scale_12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504" y="3151271"/>
            <a:ext cx="2304992" cy="3576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psy-files.ru/wp-content/uploads/8/7/b/87bef8dc963fdea130a34b30dd9c19b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4728" y="2209299"/>
            <a:ext cx="3859472" cy="2894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A2329-5090-4548-8392-A17F9EFA7F77}" type="slidenum">
              <a:rPr lang="ru-RU" sz="1600" smtClean="0"/>
              <a:t>2</a:t>
            </a:fld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9828845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avatars.mds.yandex.net/get-zen_doc/29030/pub_5976f6064826775b457dd9b5_5976f6d61410c30445574f41/scale_1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911" y="4210729"/>
            <a:ext cx="4316672" cy="2428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79031" y="1867717"/>
            <a:ext cx="4956751" cy="2343012"/>
          </a:xfrm>
        </p:spPr>
        <p:txBody>
          <a:bodyPr>
            <a:noAutofit/>
          </a:bodyPr>
          <a:lstStyle/>
          <a:p>
            <a:pPr marL="0" indent="0">
              <a:lnSpc>
                <a:spcPct val="107000"/>
              </a:lnSpc>
              <a:spcAft>
                <a:spcPts val="0"/>
              </a:spcAft>
              <a:buClrTx/>
              <a:buNone/>
            </a:pPr>
            <a:r>
              <a:rPr lang="ru-RU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Л</a:t>
            </a:r>
            <a:r>
              <a:rPr lang="ru-RU" dirty="0" smtClean="0"/>
              <a:t>ень </a:t>
            </a:r>
            <a:r>
              <a:rPr lang="ru-RU" dirty="0"/>
              <a:t>– </a:t>
            </a:r>
            <a:r>
              <a:rPr lang="ru-RU" dirty="0" smtClean="0"/>
              <a:t>постоянное </a:t>
            </a:r>
            <a:r>
              <a:rPr lang="ru-RU" dirty="0"/>
              <a:t>и </a:t>
            </a:r>
            <a:r>
              <a:rPr lang="ru-RU" dirty="0" smtClean="0"/>
              <a:t>нежеланное явление в жизни </a:t>
            </a:r>
            <a:r>
              <a:rPr lang="ru-RU" dirty="0"/>
              <a:t>каждого человека. </a:t>
            </a:r>
            <a:r>
              <a:rPr lang="ru-RU" dirty="0" smtClean="0"/>
              <a:t>Она </a:t>
            </a:r>
            <a:r>
              <a:rPr lang="ru-RU" dirty="0"/>
              <a:t>мешает </a:t>
            </a:r>
            <a:r>
              <a:rPr lang="ru-RU" dirty="0" smtClean="0"/>
              <a:t>жить активно, двигаться вперед, достигать </a:t>
            </a:r>
            <a:r>
              <a:rPr lang="ru-RU" dirty="0"/>
              <a:t>желаемых целей и претворять мечты в реальность. </a:t>
            </a:r>
            <a:r>
              <a:rPr lang="ru-RU" dirty="0" smtClean="0"/>
              <a:t>Лень делает жизнь скучной и однообразной.</a:t>
            </a:r>
            <a:endParaRPr lang="ru-RU" sz="1800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1024127" y="227053"/>
            <a:ext cx="9720072" cy="14022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5400" b="1" dirty="0"/>
              <a:t>Лень </a:t>
            </a:r>
            <a:r>
              <a:rPr lang="ru-RU" sz="5400" b="1" dirty="0" smtClean="0"/>
              <a:t>– это отсутствие интереса и веры в успех</a:t>
            </a:r>
            <a:r>
              <a:rPr lang="ru-RU" sz="4400" cap="none" dirty="0" smtClean="0"/>
              <a:t> </a:t>
            </a:r>
            <a:endParaRPr lang="ru-RU" sz="4400" cap="none" dirty="0"/>
          </a:p>
        </p:txBody>
      </p:sp>
      <p:pic>
        <p:nvPicPr>
          <p:cNvPr id="2060" name="Picture 12" descr="http://blogclosed.ru/wp-content/uploads/2019/07/134759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9520" y="2152995"/>
            <a:ext cx="3418894" cy="339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A2329-5090-4548-8392-A17F9EFA7F77}" type="slidenum">
              <a:rPr lang="ru-RU" sz="1800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50123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2" name="Picture 8" descr="https://cdn24.img.ria.ru/images/07e4/09/17/1577646606_0:320:3072:2048_1920x0_80_0_0_80a1553ed52de48667fc7936e6c76ef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6188" y="4092168"/>
            <a:ext cx="4917034" cy="2765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/>
              <a:t>Почему люди ленятся?</a:t>
            </a:r>
          </a:p>
        </p:txBody>
      </p:sp>
      <p:pic>
        <p:nvPicPr>
          <p:cNvPr id="6146" name="Picture 2" descr="https://avatars.mds.yandex.net/get-zen_doc/171120/pub_61080ebd279a8f45ee3a0bd5_610821f9279a8f45ee75c951/scale_12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241" y="1724700"/>
            <a:ext cx="4740621" cy="3160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s://fb.ru/media/i/2/3/1/4/8/1/6/i/231481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4872" y="1621234"/>
            <a:ext cx="4351840" cy="3263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A2329-5090-4548-8392-A17F9EFA7F77}" type="slidenum">
              <a:rPr lang="ru-RU" sz="1600" smtClean="0"/>
              <a:t>4</a:t>
            </a:fld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3860310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14153" y="304828"/>
            <a:ext cx="10991042" cy="1017478"/>
          </a:xfrm>
        </p:spPr>
        <p:txBody>
          <a:bodyPr>
            <a:noAutofit/>
          </a:bodyPr>
          <a:lstStyle/>
          <a:p>
            <a:r>
              <a:rPr lang="ru-RU" sz="5400" b="1" dirty="0" smtClean="0"/>
              <a:t>Интересная и успешная жизнь</a:t>
            </a:r>
            <a:endParaRPr lang="ru-RU" sz="5400" b="1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932688" y="1311748"/>
            <a:ext cx="10882993" cy="0"/>
          </a:xfrm>
          <a:prstGeom prst="line">
            <a:avLst/>
          </a:prstGeom>
          <a:ln w="19050">
            <a:solidFill>
              <a:srgbClr val="63A537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9" name="Объект 2"/>
          <p:cNvSpPr>
            <a:spLocks noGrp="1"/>
          </p:cNvSpPr>
          <p:nvPr>
            <p:ph idx="1"/>
          </p:nvPr>
        </p:nvSpPr>
        <p:spPr>
          <a:xfrm>
            <a:off x="4391943" y="4995826"/>
            <a:ext cx="3964481" cy="1562916"/>
          </a:xfrm>
        </p:spPr>
        <p:txBody>
          <a:bodyPr>
            <a:noAutofit/>
          </a:bodyPr>
          <a:lstStyle/>
          <a:p>
            <a:pPr marL="0" indent="0">
              <a:lnSpc>
                <a:spcPct val="107000"/>
              </a:lnSpc>
              <a:spcAft>
                <a:spcPts val="0"/>
              </a:spcAft>
              <a:buClrTx/>
              <a:buNone/>
            </a:pPr>
            <a:r>
              <a:rPr lang="ru-RU" dirty="0" smtClean="0"/>
              <a:t>Выдающиеся </a:t>
            </a:r>
            <a:r>
              <a:rPr lang="ru-RU" dirty="0"/>
              <a:t>личности формируются не посредством красивых речей, а собственным трудом и его результатами.</a:t>
            </a:r>
          </a:p>
          <a:p>
            <a:pPr marL="0" indent="0">
              <a:lnSpc>
                <a:spcPct val="107000"/>
              </a:lnSpc>
              <a:spcAft>
                <a:spcPts val="0"/>
              </a:spcAft>
              <a:buClrTx/>
              <a:buNone/>
            </a:pPr>
            <a:endParaRPr lang="ru-RU" sz="1800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https://stihi.ru/pics/2018/11/08/794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8024" y="1524000"/>
            <a:ext cx="3876098" cy="2034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econet.ru/media/1627228/covers/193787/original.jpg?156417470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126" y="3836202"/>
            <a:ext cx="3515144" cy="2946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Объект 2"/>
          <p:cNvSpPr txBox="1">
            <a:spLocks/>
          </p:cNvSpPr>
          <p:nvPr/>
        </p:nvSpPr>
        <p:spPr>
          <a:xfrm>
            <a:off x="316290" y="1524000"/>
            <a:ext cx="4418080" cy="2565862"/>
          </a:xfrm>
          <a:prstGeom prst="rect">
            <a:avLst/>
          </a:prstGeom>
        </p:spPr>
        <p:txBody>
          <a:bodyPr vert="horz" lIns="45720" tIns="45720" rIns="4572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7000"/>
              </a:lnSpc>
              <a:spcAft>
                <a:spcPts val="0"/>
              </a:spcAft>
              <a:buClrTx/>
              <a:buFont typeface="Tw Cen MT" panose="020B0602020104020603" pitchFamily="34" charset="0"/>
              <a:buNone/>
            </a:pPr>
            <a:r>
              <a:rPr lang="ru-RU" dirty="0" smtClean="0"/>
              <a:t>Неправда, что жизнь мрачна, неправда, что в ней только язвы да стоны, горе и слезы!.. В ней есть все, что захочет найти человек, а в нем есть силы создать то, чего нет в ней.</a:t>
            </a:r>
          </a:p>
          <a:p>
            <a:pPr marL="0" indent="0">
              <a:lnSpc>
                <a:spcPct val="107000"/>
              </a:lnSpc>
              <a:spcAft>
                <a:spcPts val="0"/>
              </a:spcAft>
              <a:buClrTx/>
              <a:buFont typeface="Tw Cen MT" panose="020B0602020104020603" pitchFamily="34" charset="0"/>
              <a:buNone/>
            </a:pPr>
            <a:endParaRPr lang="ru-RU" sz="1800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Объект 2"/>
          <p:cNvSpPr txBox="1">
            <a:spLocks/>
          </p:cNvSpPr>
          <p:nvPr/>
        </p:nvSpPr>
        <p:spPr>
          <a:xfrm>
            <a:off x="9086932" y="1637545"/>
            <a:ext cx="2569128" cy="1571168"/>
          </a:xfrm>
          <a:prstGeom prst="rect">
            <a:avLst/>
          </a:prstGeom>
        </p:spPr>
        <p:txBody>
          <a:bodyPr vert="horz" lIns="45720" tIns="45720" rIns="4572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7000"/>
              </a:lnSpc>
              <a:spcAft>
                <a:spcPts val="0"/>
              </a:spcAft>
              <a:buClrTx/>
              <a:buFont typeface="Tw Cen MT" panose="020B0602020104020603" pitchFamily="34" charset="0"/>
              <a:buNone/>
            </a:pPr>
            <a:r>
              <a:rPr lang="ru-RU" dirty="0" smtClean="0"/>
              <a:t>Мера жизни не в длительности, а в том, как вы ее использовали.</a:t>
            </a:r>
          </a:p>
          <a:p>
            <a:pPr marL="0" indent="0">
              <a:lnSpc>
                <a:spcPct val="107000"/>
              </a:lnSpc>
              <a:spcAft>
                <a:spcPts val="0"/>
              </a:spcAft>
              <a:buClrTx/>
              <a:buFont typeface="Tw Cen MT" panose="020B0602020104020603" pitchFamily="34" charset="0"/>
              <a:buNone/>
            </a:pPr>
            <a:endParaRPr lang="ru-RU" sz="1800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080" name="Picture 8" descr="https://medaboutme.ru/upload/medialibrary/d26/shutterstock_14368040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7109" y="4012216"/>
            <a:ext cx="3609294" cy="2407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A2329-5090-4548-8392-A17F9EFA7F77}" type="slidenum">
              <a:rPr lang="ru-RU" sz="1600" smtClean="0"/>
              <a:t>5</a:t>
            </a:fld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453077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2565" y="152954"/>
            <a:ext cx="9793551" cy="1499616"/>
          </a:xfrm>
        </p:spPr>
        <p:txBody>
          <a:bodyPr>
            <a:noAutofit/>
          </a:bodyPr>
          <a:lstStyle/>
          <a:p>
            <a:r>
              <a:rPr lang="ru-RU" sz="5400" b="1" dirty="0"/>
              <a:t>Цель 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982565" y="1652570"/>
            <a:ext cx="10882993" cy="0"/>
          </a:xfrm>
          <a:prstGeom prst="line">
            <a:avLst/>
          </a:prstGeom>
          <a:ln w="19050">
            <a:solidFill>
              <a:srgbClr val="63A537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6" name="Объект 2"/>
          <p:cNvSpPr>
            <a:spLocks noGrp="1"/>
          </p:cNvSpPr>
          <p:nvPr>
            <p:ph idx="1"/>
          </p:nvPr>
        </p:nvSpPr>
        <p:spPr>
          <a:xfrm>
            <a:off x="615142" y="2236124"/>
            <a:ext cx="4754880" cy="4397432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  <a:buClrTx/>
              <a:buFont typeface="Arial" panose="020B0604020202020204" pitchFamily="34" charset="0"/>
              <a:buChar char="•"/>
            </a:pPr>
            <a:r>
              <a:rPr lang="ru-RU" sz="1800" dirty="0" smtClean="0"/>
              <a:t> </a:t>
            </a:r>
            <a:r>
              <a:rPr lang="ru-RU" sz="2000" dirty="0" smtClean="0"/>
              <a:t>Кем </a:t>
            </a:r>
            <a:r>
              <a:rPr lang="ru-RU" sz="2000" dirty="0"/>
              <a:t>я хочу быть? </a:t>
            </a:r>
            <a:endParaRPr lang="ru-RU" sz="2000" dirty="0" smtClean="0"/>
          </a:p>
          <a:p>
            <a:pPr>
              <a:lnSpc>
                <a:spcPct val="107000"/>
              </a:lnSpc>
              <a:spcAft>
                <a:spcPts val="0"/>
              </a:spcAft>
              <a:buClrTx/>
              <a:buFont typeface="Arial" panose="020B0604020202020204" pitchFamily="34" charset="0"/>
              <a:buChar char="•"/>
            </a:pPr>
            <a:r>
              <a:rPr lang="ru-RU" sz="2000" dirty="0" smtClean="0"/>
              <a:t> Каким </a:t>
            </a:r>
            <a:r>
              <a:rPr lang="ru-RU" sz="2000" dirty="0"/>
              <a:t>я хочу быть</a:t>
            </a:r>
            <a:r>
              <a:rPr lang="ru-RU" sz="2000" dirty="0" smtClean="0"/>
              <a:t>?</a:t>
            </a:r>
          </a:p>
          <a:p>
            <a:pPr>
              <a:lnSpc>
                <a:spcPct val="107000"/>
              </a:lnSpc>
              <a:spcAft>
                <a:spcPts val="0"/>
              </a:spcAft>
              <a:buClrTx/>
              <a:buFont typeface="Arial" panose="020B0604020202020204" pitchFamily="34" charset="0"/>
              <a:buChar char="•"/>
            </a:pPr>
            <a:r>
              <a:rPr lang="ru-RU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Что у меня для этого есть сейчас?</a:t>
            </a:r>
          </a:p>
          <a:p>
            <a:pPr>
              <a:lnSpc>
                <a:spcPct val="107000"/>
              </a:lnSpc>
              <a:spcAft>
                <a:spcPts val="0"/>
              </a:spcAft>
              <a:buClrTx/>
              <a:buFont typeface="Arial" panose="020B0604020202020204" pitchFamily="34" charset="0"/>
              <a:buChar char="•"/>
            </a:pPr>
            <a:r>
              <a:rPr lang="ru-RU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Что мне еще для этого надо сделать?</a:t>
            </a:r>
          </a:p>
          <a:p>
            <a:pPr>
              <a:lnSpc>
                <a:spcPct val="107000"/>
              </a:lnSpc>
              <a:spcAft>
                <a:spcPts val="0"/>
              </a:spcAft>
              <a:buClrTx/>
              <a:buFont typeface="Arial" panose="020B0604020202020204" pitchFamily="34" charset="0"/>
              <a:buChar char="•"/>
            </a:pPr>
            <a:r>
              <a:rPr lang="ru-RU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Кто и что мне может помешать это сделать?</a:t>
            </a:r>
          </a:p>
          <a:p>
            <a:pPr>
              <a:lnSpc>
                <a:spcPct val="107000"/>
              </a:lnSpc>
              <a:spcAft>
                <a:spcPts val="0"/>
              </a:spcAft>
              <a:buClrTx/>
              <a:buFont typeface="Arial" panose="020B0604020202020204" pitchFamily="34" charset="0"/>
              <a:buChar char="•"/>
            </a:pPr>
            <a:r>
              <a:rPr lang="ru-RU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Кто мне может в этом помочь преодолеть препятствия и достичь цели?</a:t>
            </a:r>
          </a:p>
          <a:p>
            <a:pPr>
              <a:lnSpc>
                <a:spcPct val="107000"/>
              </a:lnSpc>
              <a:spcAft>
                <a:spcPts val="0"/>
              </a:spcAft>
              <a:buClrTx/>
              <a:buFont typeface="Arial" panose="020B0604020202020204" pitchFamily="34" charset="0"/>
              <a:buChar char="•"/>
            </a:pPr>
            <a:r>
              <a:rPr lang="ru-RU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Какие мои качества помогут мне достичь цели?</a:t>
            </a:r>
          </a:p>
          <a:p>
            <a:pPr marL="0" indent="0">
              <a:lnSpc>
                <a:spcPct val="107000"/>
              </a:lnSpc>
              <a:spcAft>
                <a:spcPts val="0"/>
              </a:spcAft>
              <a:buClrTx/>
              <a:buNone/>
            </a:pPr>
            <a:endParaRPr lang="ru-RU" sz="1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0"/>
              </a:spcAft>
              <a:buClrTx/>
              <a:buNone/>
            </a:pPr>
            <a:endParaRPr lang="ru-RU" sz="18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https://avatars.mds.yandex.net/get-zen_doc/1856150/pub_5fc455204c127965db688e5d_5fc4558539eab6574d815bad/scale_1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4061" y="2019993"/>
            <a:ext cx="4961313" cy="4613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A2329-5090-4548-8392-A17F9EFA7F77}" type="slidenum">
              <a:rPr lang="ru-RU" sz="1600" smtClean="0"/>
              <a:t>6</a:t>
            </a:fld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877184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2564" y="640830"/>
            <a:ext cx="9720072" cy="1499616"/>
          </a:xfrm>
        </p:spPr>
        <p:txBody>
          <a:bodyPr>
            <a:normAutofit/>
          </a:bodyPr>
          <a:lstStyle/>
          <a:p>
            <a:r>
              <a:rPr lang="ru-RU" sz="5400" b="1" dirty="0" smtClean="0"/>
              <a:t>Несколько лайфхаков при поступлении</a:t>
            </a:r>
            <a:endParaRPr lang="ru-RU" sz="5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8617" y="2140446"/>
            <a:ext cx="10705128" cy="4497184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Если вы решили менять школу или поступать куда-либо, в первую очередь, вам нужна информация об этих учебных заведениях:</a:t>
            </a:r>
          </a:p>
          <a:p>
            <a:r>
              <a:rPr lang="ru-RU" dirty="0" smtClean="0"/>
              <a:t>1. </a:t>
            </a:r>
            <a:r>
              <a:rPr lang="ru-RU" dirty="0"/>
              <a:t>Е</a:t>
            </a:r>
            <a:r>
              <a:rPr lang="ru-RU" dirty="0" smtClean="0"/>
              <a:t>е можно получить на сайте Министерства просвещения РФ – школы и колледжи; и Министерства образования и науки РФ – ВУЗы.</a:t>
            </a:r>
          </a:p>
          <a:p>
            <a:r>
              <a:rPr lang="ru-RU" dirty="0" smtClean="0"/>
              <a:t>2. Информацию о конкретном учебном заведении можно получить на его сайте.</a:t>
            </a:r>
          </a:p>
          <a:p>
            <a:r>
              <a:rPr lang="ru-RU" dirty="0" smtClean="0"/>
              <a:t>3. Любому абитуриенту необходимо ознакомиться с Правилами приема текущего года, цифрами приема текущего года, количеством бюджетных мест, а также с проходными баллами прошлых лет. Эта информацию доступна на сайтах учебных заведений в разделах «Приемная комиссия».</a:t>
            </a:r>
          </a:p>
          <a:p>
            <a:r>
              <a:rPr lang="ru-RU" dirty="0" smtClean="0"/>
              <a:t>4. Лучше всего съездить на офф-лайновые дни открытых дверей, чтобы лучше понять, действительно </a:t>
            </a:r>
            <a:r>
              <a:rPr lang="ru-RU" dirty="0"/>
              <a:t>ли </a:t>
            </a:r>
            <a:r>
              <a:rPr lang="ru-RU" dirty="0" smtClean="0"/>
              <a:t>вам хочется учиться в этом месте у этих людей. Кроме того, вы можете задать интересующие вас вопросы. Если такой возможности нет, обязательно посетите День открытых дверей он-лайн.</a:t>
            </a:r>
          </a:p>
          <a:p>
            <a:r>
              <a:rPr lang="ru-RU" dirty="0" smtClean="0"/>
              <a:t>5. Периодически заходите на сайт учебного заведения для проверки актуальности вашей информации и поиска изменений.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A2329-5090-4548-8392-A17F9EFA7F77}" type="slidenum">
              <a:rPr lang="ru-RU" sz="1600" smtClean="0"/>
              <a:t>7</a:t>
            </a:fld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42828718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2565" y="269333"/>
            <a:ext cx="9720072" cy="1499616"/>
          </a:xfrm>
        </p:spPr>
        <p:txBody>
          <a:bodyPr>
            <a:normAutofit/>
          </a:bodyPr>
          <a:lstStyle/>
          <a:p>
            <a:r>
              <a:rPr lang="ru-RU" sz="5400" b="1" dirty="0"/>
              <a:t>Делимся радостью</a:t>
            </a: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982565" y="1652570"/>
            <a:ext cx="10882993" cy="0"/>
          </a:xfrm>
          <a:prstGeom prst="line">
            <a:avLst/>
          </a:prstGeom>
          <a:ln w="19050">
            <a:solidFill>
              <a:srgbClr val="63A537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5122" name="Picture 2" descr="https://get.pxhere.com/photo/play-balloon-toy-motivation-happiness-courage-joy-satisfaction-positive-self-confidence-joy-of-life-frohsinn-lust-for-life-say-yes-to-the-live-think-positive-138007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711" y="2094807"/>
            <a:ext cx="3740981" cy="2805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pbs.twimg.com/media/E7mg9UEXIAc2kxx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3357" y="1952584"/>
            <a:ext cx="3089770" cy="3089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photos.lifeisphoto.ru/91/0/91972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6003" y="3677237"/>
            <a:ext cx="4167043" cy="3097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A2329-5090-4548-8392-A17F9EFA7F77}" type="slidenum">
              <a:rPr lang="ru-RU" sz="1600" smtClean="0"/>
              <a:t>8</a:t>
            </a:fld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415012474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нтеграл">
  <a:themeElements>
    <a:clrScheme name="Зеленый и желтый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Интеграл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Интеграл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9000"/>
                <a:satMod val="145000"/>
              </a:schemeClr>
            </a:duotone>
          </a:blip>
          <a:tile tx="0" ty="0" sx="32000" sy="32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</a:schemeClr>
              <a:schemeClr val="phClr">
                <a:shade val="95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090DCB5F-146D-478A-852A-34B16FE9F3A8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2761</TotalTime>
  <Words>434</Words>
  <Application>Microsoft Office PowerPoint</Application>
  <PresentationFormat>Широкоэкранный</PresentationFormat>
  <Paragraphs>38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6" baseType="lpstr">
      <vt:lpstr>Aharoni</vt:lpstr>
      <vt:lpstr>Arial</vt:lpstr>
      <vt:lpstr>Calibri</vt:lpstr>
      <vt:lpstr>Times New Roman</vt:lpstr>
      <vt:lpstr>Tw Cen MT</vt:lpstr>
      <vt:lpstr>Tw Cen MT Condensed</vt:lpstr>
      <vt:lpstr>Wingdings 3</vt:lpstr>
      <vt:lpstr>Интеграл</vt:lpstr>
      <vt:lpstr>Трудиться или лениться</vt:lpstr>
      <vt:lpstr>Трудолюбие – первый путь к успеху</vt:lpstr>
      <vt:lpstr>Презентация PowerPoint</vt:lpstr>
      <vt:lpstr>Почему люди ленятся?</vt:lpstr>
      <vt:lpstr>Интересная и успешная жизнь</vt:lpstr>
      <vt:lpstr>Цель </vt:lpstr>
      <vt:lpstr>Несколько лайфхаков при поступлении</vt:lpstr>
      <vt:lpstr>Делимся радостью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Потенциал проекта  «Школа позитивных привычек»  в решении задач социальной адаптации школьников</dc:title>
  <dc:creator>FLOSTASCUORE</dc:creator>
  <cp:lastModifiedBy>Настя Соколова</cp:lastModifiedBy>
  <cp:revision>105</cp:revision>
  <dcterms:created xsi:type="dcterms:W3CDTF">2021-08-18T10:43:29Z</dcterms:created>
  <dcterms:modified xsi:type="dcterms:W3CDTF">2022-06-22T14:31:28Z</dcterms:modified>
</cp:coreProperties>
</file>