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4" r:id="rId5"/>
    <p:sldId id="260" r:id="rId6"/>
    <p:sldId id="261" r:id="rId7"/>
    <p:sldId id="262" r:id="rId8"/>
    <p:sldId id="263" r:id="rId9"/>
  </p:sldIdLst>
  <p:sldSz cx="20104100" cy="11309350"/>
  <p:notesSz cx="20104100" cy="1130935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T Norms" panose="020B0604020202020204" charset="-52"/>
      <p:regular r:id="rId15"/>
      <p:bold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2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046EF-8C5B-4FE7-8CBB-882480164DB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1CF79-5F99-4C09-8D90-EE68982A9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2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1DD21-F183-433A-AAE9-9E018DB539F4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517973" y="0"/>
            <a:ext cx="858612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1937365" cy="11308715"/>
          </a:xfrm>
          <a:custGeom>
            <a:avLst/>
            <a:gdLst/>
            <a:ahLst/>
            <a:cxnLst/>
            <a:rect l="l" t="t" r="r" b="b"/>
            <a:pathLst>
              <a:path w="11937365" h="11308715">
                <a:moveTo>
                  <a:pt x="0" y="11308556"/>
                </a:moveTo>
                <a:lnTo>
                  <a:pt x="11936809" y="11308556"/>
                </a:lnTo>
                <a:lnTo>
                  <a:pt x="1193680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25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300" b="1" i="0">
                <a:solidFill>
                  <a:schemeClr val="bg1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CA409-2C7D-4749-A1A0-9C5D26C58188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300" b="1" i="0">
                <a:solidFill>
                  <a:schemeClr val="bg1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D645D-CA12-4F26-AF5C-161E76048433}" type="datetime1">
              <a:rPr lang="en-US" smtClean="0"/>
              <a:t>7/22/2022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300" b="1" i="0">
                <a:solidFill>
                  <a:schemeClr val="bg1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8BB47-CECA-4467-BEC1-FE9643DA099D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141083" y="4743311"/>
            <a:ext cx="1822450" cy="1822450"/>
          </a:xfrm>
          <a:custGeom>
            <a:avLst/>
            <a:gdLst/>
            <a:ahLst/>
            <a:cxnLst/>
            <a:rect l="l" t="t" r="r" b="b"/>
            <a:pathLst>
              <a:path w="1822450" h="1822450">
                <a:moveTo>
                  <a:pt x="0" y="0"/>
                </a:moveTo>
                <a:lnTo>
                  <a:pt x="0" y="1821934"/>
                </a:lnTo>
                <a:lnTo>
                  <a:pt x="1821934" y="910967"/>
                </a:lnTo>
                <a:lnTo>
                  <a:pt x="0" y="0"/>
                </a:lnTo>
                <a:close/>
              </a:path>
            </a:pathLst>
          </a:custGeom>
          <a:solidFill>
            <a:srgbClr val="008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E2BDA-6159-480C-B804-AB0EECC3AF05}" type="datetime1">
              <a:rPr lang="en-US" smtClean="0"/>
              <a:t>7/22/2022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34823" y="1899996"/>
            <a:ext cx="12234452" cy="393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300" b="1" i="0">
                <a:solidFill>
                  <a:schemeClr val="bg1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34823" y="1899996"/>
            <a:ext cx="12234452" cy="393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7CA14-4363-4A9A-86E1-5F93804693DE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743" y="10089607"/>
            <a:ext cx="41592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002547"/>
                </a:solidFill>
                <a:latin typeface="TT Norms"/>
                <a:cs typeface="TT Norms"/>
              </a:rPr>
              <a:t>Проект реализуется с 2013</a:t>
            </a:r>
            <a:r>
              <a:rPr sz="2450" spc="-70" dirty="0">
                <a:solidFill>
                  <a:srgbClr val="002547"/>
                </a:solidFill>
                <a:latin typeface="TT Norms"/>
                <a:cs typeface="TT Norms"/>
              </a:rPr>
              <a:t> </a:t>
            </a:r>
            <a:r>
              <a:rPr sz="2450" spc="-95" dirty="0">
                <a:solidFill>
                  <a:srgbClr val="002547"/>
                </a:solidFill>
                <a:latin typeface="TT Norms"/>
                <a:cs typeface="TT Norms"/>
              </a:rPr>
              <a:t>г.</a:t>
            </a:r>
            <a:endParaRPr sz="2450">
              <a:latin typeface="TT Norms"/>
              <a:cs typeface="TT Nor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099" cy="852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9743" y="2695947"/>
            <a:ext cx="16353307" cy="254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  <a:tabLst>
                <a:tab pos="3393440" algn="l"/>
                <a:tab pos="3882390" algn="l"/>
              </a:tabLst>
            </a:pPr>
            <a:r>
              <a:rPr sz="6800" spc="-80" dirty="0"/>
              <a:t>ШКОЛА	</a:t>
            </a:r>
            <a:r>
              <a:rPr lang="ru-RU" sz="6800" spc="-20" dirty="0" smtClean="0"/>
              <a:t>ПОЗИТИВНЫХ ПРИВЫЧЕК</a:t>
            </a:r>
            <a:r>
              <a:rPr sz="6800" spc="-20" dirty="0" smtClean="0"/>
              <a:t>  </a:t>
            </a:r>
            <a:r>
              <a:rPr sz="6800" spc="-105" dirty="0"/>
              <a:t>ОБРАЗ	</a:t>
            </a:r>
            <a:r>
              <a:rPr sz="6800" spc="0" dirty="0"/>
              <a:t>ЖИЗНИ</a:t>
            </a:r>
            <a:endParaRPr sz="6800" dirty="0"/>
          </a:p>
        </p:txBody>
      </p:sp>
      <p:sp>
        <p:nvSpPr>
          <p:cNvPr id="5" name="object 5"/>
          <p:cNvSpPr/>
          <p:nvPr/>
        </p:nvSpPr>
        <p:spPr>
          <a:xfrm>
            <a:off x="15843192" y="9068404"/>
            <a:ext cx="2917555" cy="1735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48667" y="5037386"/>
            <a:ext cx="11493975" cy="5325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2636" y="928034"/>
            <a:ext cx="10125503" cy="4532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22864" y="7714136"/>
            <a:ext cx="4766945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6650" b="1" spc="10" dirty="0">
                <a:solidFill>
                  <a:srgbClr val="008238"/>
                </a:solidFill>
                <a:latin typeface="TT Norms"/>
                <a:cs typeface="TT Norms"/>
              </a:rPr>
              <a:t>Этапы  взросления</a:t>
            </a:r>
            <a:endParaRPr sz="6650">
              <a:latin typeface="TT Norms"/>
              <a:cs typeface="TT Norm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520" y="2116716"/>
            <a:ext cx="7861300" cy="2936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668905" algn="l"/>
              </a:tabLst>
            </a:pPr>
            <a:r>
              <a:rPr sz="9550" dirty="0"/>
              <a:t>Она	осталась  одна…</a:t>
            </a:r>
            <a:endParaRPr sz="9550"/>
          </a:p>
        </p:txBody>
      </p:sp>
      <p:sp>
        <p:nvSpPr>
          <p:cNvPr id="3" name="object 3"/>
          <p:cNvSpPr/>
          <p:nvPr/>
        </p:nvSpPr>
        <p:spPr>
          <a:xfrm>
            <a:off x="7224910" y="5654278"/>
            <a:ext cx="2094177" cy="2083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  <p:pic>
        <p:nvPicPr>
          <p:cNvPr id="3" name="Бабушка и внуч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0"/>
            <a:ext cx="20105512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56584" y="3222292"/>
            <a:ext cx="256222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Уступить</a:t>
            </a:r>
            <a:r>
              <a:rPr sz="2800" spc="-90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место  в</a:t>
            </a:r>
            <a:r>
              <a:rPr sz="2800" spc="-15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транспорте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60836" y="3222292"/>
            <a:ext cx="239966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Помочь  донести</a:t>
            </a:r>
            <a:r>
              <a:rPr sz="2800" spc="-90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сумку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44327" y="7837496"/>
            <a:ext cx="2453640" cy="1311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400"/>
              </a:lnSpc>
              <a:spcBef>
                <a:spcPts val="95"/>
              </a:spcBef>
            </a:pPr>
            <a:r>
              <a:rPr sz="2800" spc="-10" dirty="0">
                <a:solidFill>
                  <a:srgbClr val="3C3C3B"/>
                </a:solidFill>
                <a:latin typeface="TT Norms"/>
                <a:cs typeface="TT Norms"/>
              </a:rPr>
              <a:t>Стать </a:t>
            </a:r>
            <a:r>
              <a:rPr sz="2800" spc="-5" dirty="0">
                <a:solidFill>
                  <a:srgbClr val="3C3C3B"/>
                </a:solidFill>
                <a:latin typeface="TT Norms"/>
                <a:cs typeface="TT Norms"/>
              </a:rPr>
              <a:t>«внуком 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или </a:t>
            </a:r>
            <a:r>
              <a:rPr sz="2800" spc="-5" dirty="0">
                <a:solidFill>
                  <a:srgbClr val="3C3C3B"/>
                </a:solidFill>
                <a:latin typeface="TT Norms"/>
                <a:cs typeface="TT Norms"/>
              </a:rPr>
              <a:t>внучкой 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по</a:t>
            </a:r>
            <a:r>
              <a:rPr sz="2800" spc="-95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dirty="0">
                <a:solidFill>
                  <a:srgbClr val="3C3C3B"/>
                </a:solidFill>
                <a:latin typeface="TT Norms"/>
                <a:cs typeface="TT Norms"/>
              </a:rPr>
              <a:t>переписке»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56584" y="5477650"/>
            <a:ext cx="186055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Послушать  их</a:t>
            </a:r>
            <a:r>
              <a:rPr sz="2800" spc="-35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spc="-5" dirty="0">
                <a:solidFill>
                  <a:srgbClr val="3C3C3B"/>
                </a:solidFill>
                <a:latin typeface="TT Norms"/>
                <a:cs typeface="TT Norms"/>
              </a:rPr>
              <a:t>рассказ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160836" y="5477811"/>
            <a:ext cx="158432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Почитать  им</a:t>
            </a:r>
            <a:r>
              <a:rPr sz="2800" spc="-35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вслух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44327" y="3135042"/>
            <a:ext cx="154686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55" dirty="0">
                <a:solidFill>
                  <a:srgbClr val="3C3C3B"/>
                </a:solidFill>
                <a:latin typeface="TT Norms"/>
                <a:cs typeface="TT Norms"/>
              </a:rPr>
              <a:t>У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браться  в</a:t>
            </a:r>
            <a:r>
              <a:rPr sz="2800" spc="-15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доме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6584" y="8064068"/>
            <a:ext cx="216408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Приготовить  поесть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160836" y="7837716"/>
            <a:ext cx="1985645" cy="1310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400"/>
              </a:lnSpc>
              <a:spcBef>
                <a:spcPts val="95"/>
              </a:spcBef>
            </a:pPr>
            <a:r>
              <a:rPr sz="2800" spc="-10" dirty="0">
                <a:solidFill>
                  <a:srgbClr val="3C3C3B"/>
                </a:solidFill>
                <a:latin typeface="TT Norms"/>
                <a:cs typeface="TT Norms"/>
              </a:rPr>
              <a:t>Рассказать,  </a:t>
            </a: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что у тебя  происходит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4382" y="5384469"/>
            <a:ext cx="203390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400"/>
              </a:lnSpc>
              <a:spcBef>
                <a:spcPts val="95"/>
              </a:spcBef>
            </a:pPr>
            <a:r>
              <a:rPr sz="2800" spc="0" dirty="0">
                <a:solidFill>
                  <a:srgbClr val="3C3C3B"/>
                </a:solidFill>
                <a:latin typeface="TT Norms"/>
                <a:cs typeface="TT Norms"/>
              </a:rPr>
              <a:t>Поговорить  с</a:t>
            </a:r>
            <a:r>
              <a:rPr sz="2800" spc="-65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2800" spc="-5" dirty="0">
                <a:solidFill>
                  <a:srgbClr val="3C3C3B"/>
                </a:solidFill>
                <a:latin typeface="TT Norms"/>
                <a:cs typeface="TT Norms"/>
              </a:rPr>
              <a:t>пожилыми</a:t>
            </a:r>
            <a:endParaRPr sz="2800">
              <a:latin typeface="TT Norms"/>
              <a:cs typeface="TT Nor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418673" y="653844"/>
            <a:ext cx="5144135" cy="1043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650" spc="10" dirty="0">
                <a:solidFill>
                  <a:srgbClr val="008238"/>
                </a:solidFill>
              </a:rPr>
              <a:t>Как</a:t>
            </a:r>
            <a:r>
              <a:rPr sz="6650" spc="-75" dirty="0">
                <a:solidFill>
                  <a:srgbClr val="008238"/>
                </a:solidFill>
              </a:rPr>
              <a:t> </a:t>
            </a:r>
            <a:r>
              <a:rPr sz="6650" spc="10" dirty="0">
                <a:solidFill>
                  <a:srgbClr val="008238"/>
                </a:solidFill>
              </a:rPr>
              <a:t>помочь?</a:t>
            </a:r>
            <a:endParaRPr sz="6650"/>
          </a:p>
        </p:txBody>
      </p:sp>
      <p:sp>
        <p:nvSpPr>
          <p:cNvPr id="12" name="object 12"/>
          <p:cNvSpPr/>
          <p:nvPr/>
        </p:nvSpPr>
        <p:spPr>
          <a:xfrm>
            <a:off x="1498440" y="2991215"/>
            <a:ext cx="14229933" cy="6083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/>
          </a:p>
        </p:txBody>
      </p:sp>
      <p:pic>
        <p:nvPicPr>
          <p:cNvPr id="3" name="Связь поколений взгляд времен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-214750"/>
            <a:ext cx="20104806" cy="11524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03643" y="0"/>
            <a:ext cx="15896813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26906" y="451472"/>
            <a:ext cx="7487920" cy="24003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7300" b="1" spc="-20" dirty="0">
                <a:solidFill>
                  <a:srgbClr val="FFFFFF"/>
                </a:solidFill>
                <a:latin typeface="TT Norms"/>
                <a:cs typeface="TT Norms"/>
              </a:rPr>
              <a:t>Пожилые</a:t>
            </a:r>
            <a:r>
              <a:rPr sz="7300" b="1" spc="-10" dirty="0">
                <a:solidFill>
                  <a:srgbClr val="FFFFFF"/>
                </a:solidFill>
                <a:latin typeface="TT Norms"/>
                <a:cs typeface="TT Norms"/>
              </a:rPr>
              <a:t> </a:t>
            </a:r>
            <a:r>
              <a:rPr sz="7300" b="1" dirty="0">
                <a:solidFill>
                  <a:srgbClr val="FFFFFF"/>
                </a:solidFill>
                <a:latin typeface="TT Norms"/>
                <a:cs typeface="TT Norms"/>
              </a:rPr>
              <a:t>–</a:t>
            </a:r>
            <a:endParaRPr sz="7300">
              <a:latin typeface="TT Norms"/>
              <a:cs typeface="TT Nor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7300" b="1" dirty="0">
                <a:solidFill>
                  <a:srgbClr val="FFFFFF"/>
                </a:solidFill>
                <a:latin typeface="TT Norms"/>
                <a:cs typeface="TT Norms"/>
              </a:rPr>
              <a:t>это бывшие</a:t>
            </a:r>
            <a:r>
              <a:rPr sz="7300" b="1" spc="-75" dirty="0">
                <a:solidFill>
                  <a:srgbClr val="FFFFFF"/>
                </a:solidFill>
                <a:latin typeface="TT Norms"/>
                <a:cs typeface="TT Norms"/>
              </a:rPr>
              <a:t> </a:t>
            </a:r>
            <a:r>
              <a:rPr sz="7300" b="1" dirty="0">
                <a:solidFill>
                  <a:srgbClr val="FFFFFF"/>
                </a:solidFill>
                <a:latin typeface="TT Norms"/>
                <a:cs typeface="TT Norms"/>
              </a:rPr>
              <a:t>дети</a:t>
            </a:r>
            <a:endParaRPr sz="7300">
              <a:latin typeface="TT Norms"/>
              <a:cs typeface="TT Nor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22947" y="890025"/>
            <a:ext cx="6251118" cy="24187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20104099" cy="7978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34823" y="1899996"/>
            <a:ext cx="11954510" cy="39344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90"/>
              </a:spcBef>
              <a:tabLst>
                <a:tab pos="4384040" algn="l"/>
              </a:tabLst>
            </a:pPr>
            <a:r>
              <a:rPr spc="-50" dirty="0"/>
              <a:t>СПАСИБО </a:t>
            </a:r>
            <a:r>
              <a:rPr spc="-60" dirty="0"/>
              <a:t>ВАМ  </a:t>
            </a:r>
            <a:r>
              <a:rPr spc="10" dirty="0"/>
              <a:t>И</a:t>
            </a:r>
            <a:r>
              <a:rPr spc="1130" dirty="0"/>
              <a:t> </a:t>
            </a:r>
            <a:r>
              <a:rPr spc="10" dirty="0"/>
              <a:t>ДО</a:t>
            </a:r>
            <a:r>
              <a:rPr dirty="0"/>
              <a:t>	</a:t>
            </a:r>
            <a:r>
              <a:rPr spc="10" dirty="0"/>
              <a:t>ВСТРЕЧИ!</a:t>
            </a:r>
          </a:p>
        </p:txBody>
      </p:sp>
      <p:sp>
        <p:nvSpPr>
          <p:cNvPr id="6" name="object 6"/>
          <p:cNvSpPr/>
          <p:nvPr/>
        </p:nvSpPr>
        <p:spPr>
          <a:xfrm>
            <a:off x="15843192" y="8919992"/>
            <a:ext cx="2917555" cy="1735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64</Words>
  <Application>Microsoft Office PowerPoint</Application>
  <PresentationFormat>Произвольный</PresentationFormat>
  <Paragraphs>24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Calibri</vt:lpstr>
      <vt:lpstr>TT Norms</vt:lpstr>
      <vt:lpstr>Office Theme</vt:lpstr>
      <vt:lpstr>ШКОЛА ПОЗИТИВНЫХ ПРИВЫЧЕК  ОБРАЗ ЖИЗНИ</vt:lpstr>
      <vt:lpstr>Презентация PowerPoint</vt:lpstr>
      <vt:lpstr>Она осталась  одна…</vt:lpstr>
      <vt:lpstr>Презентация PowerPoint</vt:lpstr>
      <vt:lpstr>Как помочь?</vt:lpstr>
      <vt:lpstr>Презентация PowerPoint</vt:lpstr>
      <vt:lpstr>Презентация PowerPoint</vt:lpstr>
      <vt:lpstr>СПАСИБО ВАМ  И ДО ВСТРЕЧИ!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БЛАГОТВОРИТЕЛЬНОСТИ  ОБРАЗ ЖИЗНИ</dc:title>
  <cp:lastModifiedBy>Настя Соколова</cp:lastModifiedBy>
  <cp:revision>10</cp:revision>
  <dcterms:created xsi:type="dcterms:W3CDTF">2018-02-24T23:01:33Z</dcterms:created>
  <dcterms:modified xsi:type="dcterms:W3CDTF">2022-07-22T12:48:06Z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2018-02-25T00:00:00Z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2018-02-24T00:00:00Z</vt:filetime>
  </property>
</Properties>
</file>