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2" r:id="rId1"/>
  </p:sldMasterIdLst>
  <p:notesMasterIdLst>
    <p:notesMasterId r:id="rId11"/>
  </p:notesMasterIdLst>
  <p:sldIdLst>
    <p:sldId id="256" r:id="rId2"/>
    <p:sldId id="257" r:id="rId3"/>
    <p:sldId id="287" r:id="rId4"/>
    <p:sldId id="258" r:id="rId5"/>
    <p:sldId id="288" r:id="rId6"/>
    <p:sldId id="259" r:id="rId7"/>
    <p:sldId id="260" r:id="rId8"/>
    <p:sldId id="262" r:id="rId9"/>
    <p:sldId id="289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A537"/>
    <a:srgbClr val="A3D1B3"/>
    <a:srgbClr val="99CB38"/>
    <a:srgbClr val="62B034"/>
    <a:srgbClr val="0D1940"/>
    <a:srgbClr val="000000"/>
    <a:srgbClr val="00802D"/>
    <a:srgbClr val="FFFFFF"/>
    <a:srgbClr val="3963A8"/>
    <a:srgbClr val="8CD1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5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65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240B6-E4DE-41C0-ACAA-F824C296477F}" type="datetimeFigureOut">
              <a:rPr lang="ru-RU" smtClean="0"/>
              <a:t>14.03.2022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1A2B5F-E1C6-4FC1-BAFB-736BDCC118A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0946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7910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D93D627-A6DD-48C1-8360-A0DE510C9E84}" type="datetime1">
              <a:rPr lang="ru-RU" smtClean="0"/>
              <a:t>14.03.2022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2329-5090-4548-8392-A17F9EFA7F77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228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D65A-C28D-4DC3-B382-DD5B1335603A}" type="datetime1">
              <a:rPr lang="ru-RU" smtClean="0"/>
              <a:t>14.03.2022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2329-5090-4548-8392-A17F9EFA7F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7302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1168F-8D48-4746-814C-0DCCA5D15AE4}" type="datetime1">
              <a:rPr lang="ru-RU" smtClean="0"/>
              <a:t>14.03.2022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2329-5090-4548-8392-A17F9EFA7F77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929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8F07-CBC8-4EC6-A1EB-4C534A4D722A}" type="datetime1">
              <a:rPr lang="ru-RU" smtClean="0"/>
              <a:t>14.03.2022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2329-5090-4548-8392-A17F9EFA7F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3759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8617-199B-4D45-A782-B60FE0FDE3CE}" type="datetime1">
              <a:rPr lang="ru-RU" smtClean="0"/>
              <a:t>14.03.2022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2329-5090-4548-8392-A17F9EFA7F77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353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D0F4A-46A5-4FDE-A53F-483C7B6FB696}" type="datetime1">
              <a:rPr lang="ru-RU" smtClean="0"/>
              <a:t>14.03.2022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2329-5090-4548-8392-A17F9EFA7F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4312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EC0BB-4433-4377-8705-FE5630D1294D}" type="datetime1">
              <a:rPr lang="ru-RU" smtClean="0"/>
              <a:t>14.03.2022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2329-5090-4548-8392-A17F9EFA7F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316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985B3-1002-43A1-827F-440AFDA785DA}" type="datetime1">
              <a:rPr lang="ru-RU" smtClean="0"/>
              <a:t>14.03.2022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2329-5090-4548-8392-A17F9EFA7F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3156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7D04-FB9A-4DA6-A6AF-DF4DDD5E3F36}" type="datetime1">
              <a:rPr lang="ru-RU" smtClean="0"/>
              <a:t>14.03.2022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2329-5090-4548-8392-A17F9EFA7F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5783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9004-94CD-4CE1-BD48-DB07EA21BBD6}" type="datetime1">
              <a:rPr lang="ru-RU" smtClean="0"/>
              <a:t>14.03.2022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2329-5090-4548-8392-A17F9EFA7F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1790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5DC2-DB0C-4810-A8BF-EF0029108905}" type="datetime1">
              <a:rPr lang="ru-RU" smtClean="0"/>
              <a:t>14.03.2022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2329-5090-4548-8392-A17F9EFA7F77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31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64687620-6881-4DDA-95BE-3F8B5F9E60D6}" type="datetime1">
              <a:rPr lang="ru-RU" smtClean="0"/>
              <a:t>14.03.2022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E5DA2329-5090-4548-8392-A17F9EFA7F77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006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792" y="759278"/>
            <a:ext cx="11922579" cy="3126921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Плечо помощи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792" y="4968301"/>
            <a:ext cx="8270421" cy="1463040"/>
          </a:xfrm>
        </p:spPr>
        <p:txBody>
          <a:bodyPr/>
          <a:lstStyle/>
          <a:p>
            <a:pPr algn="r"/>
            <a:r>
              <a:rPr lang="ru-RU" b="1" dirty="0">
                <a:solidFill>
                  <a:schemeClr val="tx1"/>
                </a:solidFill>
              </a:rPr>
              <a:t>И.Б. ШУЛЬГИНА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РУКОВОДИТЕЛЬ </a:t>
            </a:r>
            <a:r>
              <a:rPr lang="ru-RU" dirty="0">
                <a:solidFill>
                  <a:schemeClr val="tx1"/>
                </a:solidFill>
              </a:rPr>
              <a:t>ПРОЕКТА </a:t>
            </a:r>
            <a:r>
              <a:rPr lang="ru-RU" dirty="0" smtClean="0">
                <a:solidFill>
                  <a:schemeClr val="tx1"/>
                </a:solidFill>
              </a:rPr>
              <a:t>«</a:t>
            </a:r>
            <a:r>
              <a:rPr lang="ru-RU" dirty="0">
                <a:solidFill>
                  <a:schemeClr val="tx1"/>
                </a:solidFill>
              </a:rPr>
              <a:t>Ш</a:t>
            </a:r>
            <a:r>
              <a:rPr lang="ru-RU" dirty="0" smtClean="0">
                <a:solidFill>
                  <a:schemeClr val="tx1"/>
                </a:solidFill>
              </a:rPr>
              <a:t>КОЛА </a:t>
            </a:r>
            <a:r>
              <a:rPr lang="ru-RU" dirty="0">
                <a:solidFill>
                  <a:schemeClr val="tx1"/>
                </a:solidFill>
              </a:rPr>
              <a:t>ПОЗИТИВНЫХ ПРИВЫЧЕК» БФ «ОБРАЗ ЖИЗНИ»</a:t>
            </a:r>
          </a:p>
          <a:p>
            <a:pPr algn="r"/>
            <a:r>
              <a:rPr lang="ru-RU" dirty="0">
                <a:solidFill>
                  <a:schemeClr val="tx1"/>
                </a:solidFill>
              </a:rPr>
              <a:t>К.П.Н., ЗАСЛУЖЕННЫЙ УЧИТЕЛЬ </a:t>
            </a:r>
            <a:r>
              <a:rPr lang="ru-RU" dirty="0" smtClean="0">
                <a:solidFill>
                  <a:schemeClr val="tx1"/>
                </a:solidFill>
              </a:rPr>
              <a:t>РОССИИ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" name="object 3"/>
          <p:cNvSpPr/>
          <p:nvPr/>
        </p:nvSpPr>
        <p:spPr>
          <a:xfrm>
            <a:off x="8575179" y="4467765"/>
            <a:ext cx="3486192" cy="27802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2003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93551" cy="1499616"/>
          </a:xfrm>
        </p:spPr>
        <p:txBody>
          <a:bodyPr>
            <a:noAutofit/>
          </a:bodyPr>
          <a:lstStyle/>
          <a:p>
            <a:r>
              <a:rPr lang="ru-RU" sz="3600" cap="none" dirty="0" smtClean="0"/>
              <a:t>Ментальные нарушения</a:t>
            </a:r>
            <a:endParaRPr lang="ru-RU" sz="3600" cap="none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767442" y="1793886"/>
            <a:ext cx="10882993" cy="0"/>
          </a:xfrm>
          <a:prstGeom prst="line">
            <a:avLst/>
          </a:prstGeom>
          <a:ln w="19050">
            <a:solidFill>
              <a:srgbClr val="63A537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26" name="Picture 2" descr="https://cerebralpalsynewstoday.com/wp-content/uploads/2016/03/shutterstock_229624522-1400x4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80" y="2031275"/>
            <a:ext cx="5962530" cy="204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0-tub-ru.yandex.net/i?id=40c9f0cbd3f183434e8b41805803eda6-l&amp;ref=rim&amp;n=13&amp;w=1080&amp;h=108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562" y="2163289"/>
            <a:ext cx="3601777" cy="360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olidarnost.su/wp-content/uploads/2020/10/QMIfWbr41PA-780x57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39" y="4312960"/>
            <a:ext cx="3651653" cy="254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media.elitsy.ru/wp-content/uploads/2019/04/k0uiygib8pq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175" y="4312959"/>
            <a:ext cx="3558009" cy="254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2329-5090-4548-8392-A17F9EFA7F77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718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987763" cy="14996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Известные исторические личности, страдавшие ментальными нарушениями</a:t>
            </a:r>
            <a:endParaRPr lang="ru-RU" dirty="0"/>
          </a:p>
        </p:txBody>
      </p:sp>
      <p:pic>
        <p:nvPicPr>
          <p:cNvPr id="2050" name="Picture 2" descr="20 знаменитостей и их психические расстройства, о которых вы не знал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71" y="2306782"/>
            <a:ext cx="2290241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Десять известных личностей, страдавших психическими заболеваниям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733" y="2306782"/>
            <a:ext cx="21431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Десять известных личностей, страдавших психическими заболеваниям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829" y="2306782"/>
            <a:ext cx="20764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Десять известных личностей, страдавших психическими заболеваниям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070" y="2306782"/>
            <a:ext cx="20764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ject 20"/>
          <p:cNvSpPr txBox="1"/>
          <p:nvPr/>
        </p:nvSpPr>
        <p:spPr>
          <a:xfrm>
            <a:off x="368364" y="5584759"/>
            <a:ext cx="11518836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Trebuchet MS" panose="020B0603020202020204" pitchFamily="34" charset="0"/>
              </a:rPr>
              <a:t>Уинстон Черчилль		Винсент Ван Гог		   Исаак Ньютон		Людвиг Ван Бетховен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2329-5090-4548-8392-A17F9EFA7F77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6180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oorinworld.ru/upload/iblock/a7f/shutterstock2532837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073" y="2231506"/>
            <a:ext cx="4692739" cy="327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9"/>
          <p:cNvSpPr/>
          <p:nvPr/>
        </p:nvSpPr>
        <p:spPr>
          <a:xfrm>
            <a:off x="388780" y="1622204"/>
            <a:ext cx="0" cy="4908550"/>
          </a:xfrm>
          <a:custGeom>
            <a:avLst/>
            <a:gdLst/>
            <a:ahLst/>
            <a:cxnLst/>
            <a:rect l="l" t="t" r="r" b="b"/>
            <a:pathLst>
              <a:path h="7362825">
                <a:moveTo>
                  <a:pt x="0" y="0"/>
                </a:moveTo>
                <a:lnTo>
                  <a:pt x="0" y="7362799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255219" y="1544774"/>
            <a:ext cx="7483931" cy="4985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Trebuchet MS" panose="020B0603020202020204" pitchFamily="34" charset="0"/>
              </a:rPr>
              <a:t>Трудности в установлении и поддержании социальных контактов;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Trebuchet MS" panose="020B0603020202020204" pitchFamily="34" charset="0"/>
              </a:rPr>
              <a:t>Трудности в усвоении норм и правил поведения в обществе;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Trebuchet MS" panose="020B0603020202020204" pitchFamily="34" charset="0"/>
              </a:rPr>
              <a:t>Различные поведенческие отклонения, нестабильность эмоционального фона;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Trebuchet MS" panose="020B0603020202020204" pitchFamily="34" charset="0"/>
              </a:rPr>
              <a:t>Сниженные умственные способности препятствуют полноценному включению в жизнь общества;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Trebuchet MS" panose="020B0603020202020204" pitchFamily="34" charset="0"/>
              </a:rPr>
              <a:t>Для выполнения ряда функций необходима помощь другого человека;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Trebuchet MS" panose="020B0603020202020204" pitchFamily="34" charset="0"/>
              </a:rPr>
              <a:t>Препятствовать общению могут родственники человека, имеющего ментальные нарушения;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Trebuchet MS" panose="020B0603020202020204" pitchFamily="34" charset="0"/>
              </a:rPr>
              <a:t>Необходима специальная организация взаимодействия с другими людьми и осуществления деятельности и пр.</a:t>
            </a:r>
          </a:p>
        </p:txBody>
      </p:sp>
      <p:sp>
        <p:nvSpPr>
          <p:cNvPr id="27" name="object 27"/>
          <p:cNvSpPr/>
          <p:nvPr/>
        </p:nvSpPr>
        <p:spPr>
          <a:xfrm>
            <a:off x="9509463" y="6599900"/>
            <a:ext cx="2324124" cy="2568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12"/>
          <p:cNvSpPr/>
          <p:nvPr/>
        </p:nvSpPr>
        <p:spPr>
          <a:xfrm rot="5400000">
            <a:off x="11298111" y="1656345"/>
            <a:ext cx="280467" cy="246074"/>
          </a:xfrm>
          <a:custGeom>
            <a:avLst/>
            <a:gdLst/>
            <a:ahLst/>
            <a:cxnLst/>
            <a:rect l="l" t="t" r="r" b="b"/>
            <a:pathLst>
              <a:path w="329565" h="269875">
                <a:moveTo>
                  <a:pt x="227752" y="0"/>
                </a:moveTo>
                <a:lnTo>
                  <a:pt x="220359" y="0"/>
                </a:lnTo>
                <a:lnTo>
                  <a:pt x="164717" y="55726"/>
                </a:lnTo>
                <a:lnTo>
                  <a:pt x="109075" y="0"/>
                </a:lnTo>
                <a:lnTo>
                  <a:pt x="101661" y="0"/>
                </a:lnTo>
                <a:lnTo>
                  <a:pt x="0" y="101818"/>
                </a:lnTo>
                <a:lnTo>
                  <a:pt x="0" y="109232"/>
                </a:lnTo>
                <a:lnTo>
                  <a:pt x="158728" y="268232"/>
                </a:lnTo>
                <a:lnTo>
                  <a:pt x="161722" y="269363"/>
                </a:lnTo>
                <a:lnTo>
                  <a:pt x="167701" y="269363"/>
                </a:lnTo>
                <a:lnTo>
                  <a:pt x="170706" y="268232"/>
                </a:lnTo>
                <a:lnTo>
                  <a:pt x="172989" y="265939"/>
                </a:lnTo>
                <a:lnTo>
                  <a:pt x="329414" y="109232"/>
                </a:lnTo>
                <a:lnTo>
                  <a:pt x="329414" y="101818"/>
                </a:lnTo>
                <a:lnTo>
                  <a:pt x="2277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94" algn="l" defTabSz="914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89" algn="l" defTabSz="914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83" algn="l" defTabSz="914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78" algn="l" defTabSz="914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73" algn="l" defTabSz="914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7" algn="l" defTabSz="914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661" algn="l" defTabSz="914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757" algn="l" defTabSz="914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100" dirty="0"/>
          </a:p>
        </p:txBody>
      </p:sp>
      <p:sp>
        <p:nvSpPr>
          <p:cNvPr id="42" name="Пятиугольник 41"/>
          <p:cNvSpPr/>
          <p:nvPr/>
        </p:nvSpPr>
        <p:spPr>
          <a:xfrm>
            <a:off x="0" y="-14897"/>
            <a:ext cx="13657943" cy="11347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object 6"/>
          <p:cNvSpPr/>
          <p:nvPr/>
        </p:nvSpPr>
        <p:spPr>
          <a:xfrm>
            <a:off x="975" y="-14896"/>
            <a:ext cx="12193093" cy="1117125"/>
          </a:xfrm>
          <a:custGeom>
            <a:avLst/>
            <a:gdLst>
              <a:gd name="connsiteX0" fmla="*/ 20104099 w 20104098"/>
              <a:gd name="connsiteY0" fmla="*/ 0 h 1817039"/>
              <a:gd name="connsiteX1" fmla="*/ 0 w 20104098"/>
              <a:gd name="connsiteY1" fmla="*/ 0 h 1817039"/>
              <a:gd name="connsiteX2" fmla="*/ 0 w 20104098"/>
              <a:gd name="connsiteY2" fmla="*/ 1796531 h 1817039"/>
              <a:gd name="connsiteX3" fmla="*/ 16984056 w 20104098"/>
              <a:gd name="connsiteY3" fmla="*/ 1817039 h 1817039"/>
              <a:gd name="connsiteX4" fmla="*/ 20104099 w 20104098"/>
              <a:gd name="connsiteY4" fmla="*/ 0 h 1817039"/>
              <a:gd name="connsiteX0" fmla="*/ 20104099 w 20104100"/>
              <a:gd name="connsiteY0" fmla="*/ 0 h 1817039"/>
              <a:gd name="connsiteX1" fmla="*/ 0 w 20104100"/>
              <a:gd name="connsiteY1" fmla="*/ 0 h 1817039"/>
              <a:gd name="connsiteX2" fmla="*/ 3894820 w 20104100"/>
              <a:gd name="connsiteY2" fmla="*/ 1817039 h 1817039"/>
              <a:gd name="connsiteX3" fmla="*/ 16984056 w 20104100"/>
              <a:gd name="connsiteY3" fmla="*/ 1817039 h 1817039"/>
              <a:gd name="connsiteX4" fmla="*/ 20104099 w 20104100"/>
              <a:gd name="connsiteY4" fmla="*/ 0 h 1817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04100" h="1817039">
                <a:moveTo>
                  <a:pt x="20104099" y="0"/>
                </a:moveTo>
                <a:lnTo>
                  <a:pt x="0" y="0"/>
                </a:lnTo>
                <a:lnTo>
                  <a:pt x="3894820" y="1817039"/>
                </a:lnTo>
                <a:lnTo>
                  <a:pt x="16984056" y="1817039"/>
                </a:lnTo>
                <a:lnTo>
                  <a:pt x="20104099" y="0"/>
                </a:lnTo>
                <a:close/>
              </a:path>
            </a:pathLst>
          </a:custGeom>
          <a:solidFill>
            <a:srgbClr val="4FA32A"/>
          </a:solidFill>
          <a:ln>
            <a:solidFill>
              <a:srgbClr val="63A537"/>
            </a:solidFill>
          </a:ln>
        </p:spPr>
        <p:txBody>
          <a:bodyPr wrap="square" lIns="0" tIns="0" rIns="0" bIns="0" rtlCol="0"/>
          <a:lstStyle/>
          <a:p>
            <a:endParaRPr sz="1000" dirty="0"/>
          </a:p>
        </p:txBody>
      </p:sp>
      <p:sp>
        <p:nvSpPr>
          <p:cNvPr id="44" name="object 2"/>
          <p:cNvSpPr txBox="1">
            <a:spLocks/>
          </p:cNvSpPr>
          <p:nvPr/>
        </p:nvSpPr>
        <p:spPr>
          <a:xfrm>
            <a:off x="0" y="-14898"/>
            <a:ext cx="12192000" cy="115322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vert="horz" wrap="square" lIns="0" tIns="14312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1927" algn="ctr" defTabSz="858772">
              <a:spcBef>
                <a:spcPts val="113"/>
              </a:spcBef>
            </a:pPr>
            <a:r>
              <a:rPr lang="ru-RU" sz="3700" b="1" kern="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Проблемы людей с ментальными нарушениями, приводящие к их социальной изоляции</a:t>
            </a:r>
            <a:endParaRPr lang="ru-RU" sz="3400" b="1" kern="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695" y="1131205"/>
            <a:ext cx="1486107" cy="326156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2329-5090-4548-8392-A17F9EFA7F77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410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snip1.ru/wp-content/uploads/2016/06/9-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72" y="108065"/>
            <a:ext cx="4008625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nvaworld.ru/wp-content/uploads/2019/11/b-g.by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922" y="108065"/>
            <a:ext cx="4133316" cy="308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img-fotki.yandex.ru/get/6820/26720365.146/0_b7776_d8efd6d5_or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72" y="3929716"/>
            <a:ext cx="4233545" cy="281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www.mirea.ru/upload/iblock/99f/detdom_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205" y="3571080"/>
            <a:ext cx="4641033" cy="309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2329-5090-4548-8392-A17F9EFA7F77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5514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0425" y="111391"/>
            <a:ext cx="10723372" cy="1499616"/>
          </a:xfrm>
        </p:spPr>
        <p:txBody>
          <a:bodyPr>
            <a:normAutofit/>
          </a:bodyPr>
          <a:lstStyle/>
          <a:p>
            <a:r>
              <a:rPr lang="ru-RU" sz="4800" cap="none" dirty="0" smtClean="0"/>
              <a:t>Инклюзия</a:t>
            </a:r>
            <a:endParaRPr lang="ru-RU" sz="4800" cap="none" dirty="0"/>
          </a:p>
        </p:txBody>
      </p:sp>
      <p:pic>
        <p:nvPicPr>
          <p:cNvPr id="4098" name="Picture 2" descr="https://vibirai.ru/image/15104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603" y="1236232"/>
            <a:ext cx="3637131" cy="243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zabota065.msp.midural.ru/upload/gallery/2018/10/19/IQOr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346" y="357598"/>
            <a:ext cx="4409670" cy="293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eductrice.ru/public-pics/2017/01/inclusive-educat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08" y="3841674"/>
            <a:ext cx="4034039" cy="268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www.eduneo.ru/wp-content/uploads/2019/08/14fb535f97abb8521e0ecf6c0d139ce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771" y="3915544"/>
            <a:ext cx="3608245" cy="254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323" y="3915544"/>
            <a:ext cx="3388822" cy="2541617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2329-5090-4548-8392-A17F9EFA7F77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307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1272" y="1430966"/>
            <a:ext cx="10789920" cy="525859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Не надо пытаться сразу им в чем-то помочь или что-то за них сделать. Не надо подходить к этим людям с позиции жалости, так вы никогда не сможете им помочь. Взаимодействие должно быть «на равных».</a:t>
            </a:r>
          </a:p>
          <a:p>
            <a:pPr>
              <a:lnSpc>
                <a:spcPct val="107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Начинать беседу и знакомство надо как с обычными собеседниками.</a:t>
            </a:r>
          </a:p>
          <a:p>
            <a:pPr>
              <a:lnSpc>
                <a:spcPct val="107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Не надо бояться что-то испортить, или как-то не так поступить, вообще не надо бояться. Эти люди очень чувствительны к эмоциям других, они сразу распознают ваш страхи, полноценного контакта не получится.</a:t>
            </a:r>
          </a:p>
          <a:p>
            <a:pPr>
              <a:lnSpc>
                <a:spcPct val="107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Не обращайте внимания на некоторые моменты, которые характерны для таких людей, например, некоторые сразу переходят на «ты», другие могут вас обнять просто так, не дожидаясь разрешения, могут вас игнорировать и т.п.</a:t>
            </a:r>
          </a:p>
          <a:p>
            <a:pPr>
              <a:lnSpc>
                <a:spcPct val="107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Прежде, чем помогать или активно вторгаться на территорию человека с ментальными нарушениями необходимо спросить на это разрешение. И только после того, как вы его получите, можно совершить действие.</a:t>
            </a:r>
          </a:p>
          <a:p>
            <a:pPr>
              <a:lnSpc>
                <a:spcPct val="107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Нужно набраться терпения, обучение и взаимодействие с такими людьми может пойти не по плану. Не нужно этого пугаться, или настойчиво пытаться вернуть человека в русло прежнего взаимодействия.</a:t>
            </a:r>
          </a:p>
          <a:p>
            <a:pPr>
              <a:lnSpc>
                <a:spcPct val="107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Необходимо уделять внимание, поддерживать, подбадривать, фокусироваться на успехах.</a:t>
            </a:r>
          </a:p>
        </p:txBody>
      </p:sp>
      <p:sp>
        <p:nvSpPr>
          <p:cNvPr id="9" name="Пятиугольник 8"/>
          <p:cNvSpPr/>
          <p:nvPr/>
        </p:nvSpPr>
        <p:spPr>
          <a:xfrm>
            <a:off x="1024127" y="0"/>
            <a:ext cx="10597065" cy="120391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024127" y="227053"/>
            <a:ext cx="9720072" cy="749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cap="none" dirty="0" smtClean="0"/>
              <a:t>Что нужно знать про общение с людьми с ментальными нарушениями</a:t>
            </a:r>
            <a:endParaRPr lang="ru-RU" sz="4400" cap="none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2329-5090-4548-8392-A17F9EFA7F77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012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55" y="494908"/>
            <a:ext cx="466790" cy="1943371"/>
          </a:xfrm>
          <a:prstGeom prst="rect">
            <a:avLst/>
          </a:prstGeom>
        </p:spPr>
      </p:pic>
      <p:pic>
        <p:nvPicPr>
          <p:cNvPr id="5126" name="Picture 6" descr="https://i12.fotocdn.net/s122/6709a7c930e4ee70/public_pin_l/27922415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420" y="4514370"/>
            <a:ext cx="4178669" cy="2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ятиугольник 3"/>
          <p:cNvSpPr/>
          <p:nvPr/>
        </p:nvSpPr>
        <p:spPr>
          <a:xfrm>
            <a:off x="905415" y="114831"/>
            <a:ext cx="11167872" cy="120391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222" y="1466595"/>
            <a:ext cx="11289355" cy="5155585"/>
          </a:xfrm>
        </p:spPr>
        <p:txBody>
          <a:bodyPr>
            <a:noAutofit/>
          </a:bodyPr>
          <a:lstStyle/>
          <a:p>
            <a:pPr marL="0" lvl="0" indent="0">
              <a:lnSpc>
                <a:spcPct val="107000"/>
              </a:lnSpc>
              <a:spcAft>
                <a:spcPts val="0"/>
              </a:spcAft>
              <a:buClrTx/>
              <a:buSzTx/>
              <a:buNone/>
            </a:pPr>
            <a:r>
              <a:rPr lang="ru-RU" sz="1800" dirty="0" smtClean="0">
                <a:solidFill>
                  <a:srgbClr val="4D4D4D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 шаг – понять, что будем делать и как мы это назовем? </a:t>
            </a: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ClrTx/>
              <a:buSzTx/>
              <a:buNone/>
            </a:pPr>
            <a:endParaRPr lang="ru-RU" sz="1800" dirty="0">
              <a:solidFill>
                <a:srgbClr val="4D4D4D">
                  <a:lumMod val="50000"/>
                </a:srgb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ClrTx/>
              <a:buSzTx/>
              <a:buNone/>
            </a:pPr>
            <a:endParaRPr lang="ru-RU" sz="1800" dirty="0" smtClean="0">
              <a:solidFill>
                <a:srgbClr val="4D4D4D">
                  <a:lumMod val="50000"/>
                </a:srgb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ClrTx/>
              <a:buSzTx/>
              <a:buNone/>
            </a:pPr>
            <a:endParaRPr lang="ru-RU" sz="1800" dirty="0" smtClean="0">
              <a:solidFill>
                <a:srgbClr val="4D4D4D">
                  <a:lumMod val="50000"/>
                </a:srgb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ClrTx/>
              <a:buSzTx/>
              <a:buNone/>
            </a:pPr>
            <a:r>
              <a:rPr lang="ru-RU" sz="1800" dirty="0" smtClean="0">
                <a:solidFill>
                  <a:srgbClr val="4D4D4D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			         2 шаг – что нам для этого нужно? </a:t>
            </a: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ClrTx/>
              <a:buSzTx/>
              <a:buNone/>
            </a:pPr>
            <a:endParaRPr lang="ru-RU" sz="1800" dirty="0" smtClean="0">
              <a:solidFill>
                <a:srgbClr val="4D4D4D">
                  <a:lumMod val="50000"/>
                </a:srgb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ClrTx/>
              <a:buSzTx/>
              <a:buNone/>
            </a:pPr>
            <a:endParaRPr lang="ru-RU" sz="1800" dirty="0" smtClean="0">
              <a:solidFill>
                <a:srgbClr val="4D4D4D">
                  <a:lumMod val="50000"/>
                </a:srgb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ClrTx/>
              <a:buSzTx/>
              <a:buNone/>
            </a:pPr>
            <a:endParaRPr lang="ru-RU" sz="1800" dirty="0">
              <a:solidFill>
                <a:srgbClr val="4D4D4D">
                  <a:lumMod val="50000"/>
                </a:srgb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ClrTx/>
              <a:buSzTx/>
              <a:buNone/>
            </a:pPr>
            <a:endParaRPr lang="ru-RU" sz="1800" dirty="0" smtClean="0">
              <a:solidFill>
                <a:srgbClr val="4D4D4D">
                  <a:lumMod val="50000"/>
                </a:srgb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ClrTx/>
              <a:buSzTx/>
              <a:buNone/>
            </a:pPr>
            <a:r>
              <a:rPr lang="ru-RU" sz="1800" dirty="0" smtClean="0">
                <a:solidFill>
                  <a:srgbClr val="4D4D4D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 шаг – кого мы пригласим на это </a:t>
            </a: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ClrTx/>
              <a:buSzTx/>
              <a:buNone/>
            </a:pPr>
            <a:r>
              <a:rPr lang="ru-RU" sz="1800" dirty="0" smtClean="0">
                <a:solidFill>
                  <a:srgbClr val="4D4D4D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мероприятие, или куда пойдем сами? 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139630" y="-33020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cap="none" dirty="0" smtClean="0"/>
              <a:t>Как организовать инклюзивное мероприятие</a:t>
            </a:r>
            <a:endParaRPr lang="ru-RU" sz="4400" cap="none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39630" y="-33021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cap="none" dirty="0" smtClean="0"/>
              <a:t>Как организовать инклюзивное мероприятие</a:t>
            </a:r>
            <a:endParaRPr lang="ru-RU" sz="4400" cap="none" dirty="0"/>
          </a:p>
        </p:txBody>
      </p:sp>
      <p:pic>
        <p:nvPicPr>
          <p:cNvPr id="5122" name="Picture 2" descr="https://vospitatel-sada.ru/kartinki/2021/07/30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22" y="1877414"/>
            <a:ext cx="3799588" cy="335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xn--1000-93dmna2fwa.xn--p1ai/wp-content/uploads/list-klevera-chetyrehlistnogo-cvetka-risunok-karandashom-akvarelyu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580" y="1614445"/>
            <a:ext cx="3457420" cy="284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2329-5090-4548-8392-A17F9EFA7F77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786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s://www.bashinform.ru/upload/img_res1280/971b001d761a5cbf/rivbzqpw6hs_jpg_ejw_12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861" y="4089862"/>
            <a:ext cx="3731337" cy="265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ятиугольник 3"/>
          <p:cNvSpPr/>
          <p:nvPr/>
        </p:nvSpPr>
        <p:spPr>
          <a:xfrm>
            <a:off x="930353" y="480591"/>
            <a:ext cx="11167872" cy="120391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cap="none" dirty="0"/>
              <a:t>Как организовать инклюзивное мероприятие</a:t>
            </a:r>
            <a:br>
              <a:rPr lang="ru-RU" sz="5400" cap="none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0823" y="1870364"/>
            <a:ext cx="11621192" cy="4688378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07000"/>
              </a:lnSpc>
              <a:spcAft>
                <a:spcPts val="0"/>
              </a:spcAft>
              <a:buClrTx/>
              <a:buSzTx/>
              <a:buNone/>
            </a:pPr>
            <a:r>
              <a:rPr lang="ru-RU" sz="2900" dirty="0">
                <a:solidFill>
                  <a:srgbClr val="4D4D4D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 шаг – где и когда мы будем это делать? 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ClrTx/>
              <a:buSzTx/>
              <a:buNone/>
            </a:pPr>
            <a:endParaRPr lang="ru-RU" sz="1800" dirty="0" smtClean="0">
              <a:solidFill>
                <a:srgbClr val="4D4D4D">
                  <a:lumMod val="50000"/>
                </a:srgb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ClrTx/>
              <a:buSzTx/>
              <a:buNone/>
            </a:pPr>
            <a:r>
              <a:rPr lang="ru-RU" sz="1800" dirty="0" smtClean="0">
                <a:solidFill>
                  <a:srgbClr val="4D4D4D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						</a:t>
            </a:r>
            <a:r>
              <a:rPr lang="ru-RU" sz="2900" dirty="0" smtClean="0">
                <a:solidFill>
                  <a:srgbClr val="4D4D4D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ru-RU" sz="2900" dirty="0">
                <a:solidFill>
                  <a:srgbClr val="4D4D4D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шаг – какая может понадобиться помощь </a:t>
            </a:r>
            <a:endParaRPr lang="ru-RU" sz="1800" dirty="0" smtClean="0">
              <a:solidFill>
                <a:srgbClr val="4D4D4D">
                  <a:lumMod val="50000"/>
                </a:srgb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ClrTx/>
              <a:buSzTx/>
              <a:buNone/>
            </a:pPr>
            <a:r>
              <a:rPr lang="ru-RU" sz="1800" dirty="0" smtClean="0">
                <a:solidFill>
                  <a:srgbClr val="4D4D4D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							</a:t>
            </a:r>
            <a:r>
              <a:rPr lang="ru-RU" sz="2900" dirty="0" smtClean="0">
                <a:solidFill>
                  <a:srgbClr val="4D4D4D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ребятам </a:t>
            </a:r>
            <a:r>
              <a:rPr lang="ru-RU" sz="2900" dirty="0">
                <a:solidFill>
                  <a:srgbClr val="4D4D4D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 ментальными нарушениями? 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ClrTx/>
              <a:buSzTx/>
              <a:buNone/>
            </a:pPr>
            <a:endParaRPr lang="ru-RU" sz="2900" dirty="0">
              <a:solidFill>
                <a:srgbClr val="4D4D4D">
                  <a:lumMod val="50000"/>
                </a:srgb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ClrTx/>
              <a:buSzTx/>
              <a:buNone/>
            </a:pPr>
            <a:r>
              <a:rPr lang="ru-RU" sz="1800" dirty="0" smtClean="0">
                <a:solidFill>
                  <a:srgbClr val="4D4D4D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						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ClrTx/>
              <a:buSzTx/>
              <a:buNone/>
            </a:pPr>
            <a:endParaRPr lang="ru-RU" sz="1800" dirty="0">
              <a:solidFill>
                <a:srgbClr val="4D4D4D">
                  <a:lumMod val="50000"/>
                </a:srgb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ClrTx/>
              <a:buSzTx/>
              <a:buNone/>
            </a:pPr>
            <a:endParaRPr lang="ru-RU" sz="1800" dirty="0" smtClean="0">
              <a:solidFill>
                <a:srgbClr val="4D4D4D">
                  <a:lumMod val="50000"/>
                </a:srgb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ClrTx/>
              <a:buSzTx/>
              <a:buNone/>
            </a:pPr>
            <a:endParaRPr lang="ru-RU" sz="1800" dirty="0">
              <a:solidFill>
                <a:srgbClr val="4D4D4D">
                  <a:lumMod val="50000"/>
                </a:srgb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ClrTx/>
              <a:buSzTx/>
              <a:buNone/>
            </a:pPr>
            <a:endParaRPr lang="ru-RU" sz="1800" dirty="0">
              <a:solidFill>
                <a:srgbClr val="4D4D4D">
                  <a:lumMod val="50000"/>
                </a:srgb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ClrTx/>
              <a:buSzTx/>
              <a:buNone/>
            </a:pPr>
            <a:r>
              <a:rPr lang="ru-RU" sz="2900" dirty="0">
                <a:solidFill>
                  <a:srgbClr val="4D4D4D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6 шаг – как мы расскажем о нашем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ClrTx/>
              <a:buSzTx/>
              <a:buNone/>
            </a:pPr>
            <a:r>
              <a:rPr lang="ru-RU" sz="2900" dirty="0">
                <a:solidFill>
                  <a:srgbClr val="4D4D4D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мероприятии </a:t>
            </a:r>
            <a:r>
              <a:rPr lang="ru-RU" sz="2900" dirty="0" smtClean="0">
                <a:solidFill>
                  <a:srgbClr val="4D4D4D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ClrTx/>
              <a:buSzTx/>
              <a:buNone/>
            </a:pPr>
            <a:r>
              <a:rPr lang="ru-RU" sz="2900" dirty="0" smtClean="0">
                <a:solidFill>
                  <a:srgbClr val="4D4D4D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>
                <a:solidFill>
                  <a:srgbClr val="4D4D4D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что потом сделаем с </a:t>
            </a:r>
            <a:r>
              <a:rPr lang="ru-RU" sz="2900" dirty="0" smtClean="0">
                <a:solidFill>
                  <a:srgbClr val="4D4D4D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панно? </a:t>
            </a:r>
            <a:endParaRPr lang="ru-RU" sz="2900" dirty="0"/>
          </a:p>
        </p:txBody>
      </p:sp>
      <p:pic>
        <p:nvPicPr>
          <p:cNvPr id="6146" name="Picture 2" descr="https://ooo-ado.ru/wp-content/uploads/2021/06/5bba2fc3a23c60900897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2270691"/>
            <a:ext cx="4183445" cy="222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www.asi.org.ru/wp-content/uploads/2017/01/2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438" y="3265358"/>
            <a:ext cx="4266332" cy="302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2329-5090-4548-8392-A17F9EFA7F77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6515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1996</TotalTime>
  <Words>370</Words>
  <Application>Microsoft Office PowerPoint</Application>
  <PresentationFormat>Широкоэкранный</PresentationFormat>
  <Paragraphs>59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Aharoni</vt:lpstr>
      <vt:lpstr>Arial</vt:lpstr>
      <vt:lpstr>Calibri</vt:lpstr>
      <vt:lpstr>Times New Roman</vt:lpstr>
      <vt:lpstr>Trebuchet MS</vt:lpstr>
      <vt:lpstr>Tw Cen MT</vt:lpstr>
      <vt:lpstr>Tw Cen MT Condensed</vt:lpstr>
      <vt:lpstr>Wingdings 3</vt:lpstr>
      <vt:lpstr>Интеграл</vt:lpstr>
      <vt:lpstr>Плечо помощи</vt:lpstr>
      <vt:lpstr>Ментальные нарушения</vt:lpstr>
      <vt:lpstr>Известные исторические личности, страдавшие ментальными нарушениями</vt:lpstr>
      <vt:lpstr>Презентация PowerPoint</vt:lpstr>
      <vt:lpstr>Презентация PowerPoint</vt:lpstr>
      <vt:lpstr>Инклюзия</vt:lpstr>
      <vt:lpstr>Презентация PowerPoint</vt:lpstr>
      <vt:lpstr>Презентация PowerPoint</vt:lpstr>
      <vt:lpstr>Как организовать инклюзивное мероприятие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Потенциал проекта  «Школа позитивных привычек»  в решении задач социальной адаптации школьников</dc:title>
  <dc:creator>FLOSTASCUORE</dc:creator>
  <cp:lastModifiedBy>Настя Соколова</cp:lastModifiedBy>
  <cp:revision>73</cp:revision>
  <dcterms:created xsi:type="dcterms:W3CDTF">2021-08-18T10:43:29Z</dcterms:created>
  <dcterms:modified xsi:type="dcterms:W3CDTF">2022-03-14T12:08:24Z</dcterms:modified>
</cp:coreProperties>
</file>