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notesMasterIdLst>
    <p:notesMasterId r:id="rId6"/>
  </p:notesMasterIdLst>
  <p:sldIdLst>
    <p:sldId id="256" r:id="rId2"/>
    <p:sldId id="257" r:id="rId3"/>
    <p:sldId id="287" r:id="rId4"/>
    <p:sldId id="258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A537"/>
    <a:srgbClr val="A3D1B3"/>
    <a:srgbClr val="99CB38"/>
    <a:srgbClr val="62B034"/>
    <a:srgbClr val="0D1940"/>
    <a:srgbClr val="000000"/>
    <a:srgbClr val="00802D"/>
    <a:srgbClr val="FFFFFF"/>
    <a:srgbClr val="3963A8"/>
    <a:srgbClr val="8CD1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5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54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240B6-E4DE-41C0-ACAA-F824C296477F}" type="datetimeFigureOut">
              <a:rPr lang="ru-RU" smtClean="0"/>
              <a:t>14.03.2022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1A2B5F-E1C6-4FC1-BAFB-736BDCC118A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0946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87910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6BFAE41-A469-41F2-9EB3-879A5F1998DF}" type="datetime1">
              <a:rPr lang="ru-RU" smtClean="0"/>
              <a:t>14.03.2022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A2329-5090-4548-8392-A17F9EFA7F77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3228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3FB4-2443-42C3-A211-D7EBC2E9FF84}" type="datetime1">
              <a:rPr lang="ru-RU" smtClean="0"/>
              <a:t>14.03.2022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A2329-5090-4548-8392-A17F9EFA7F7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7302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0188-97D4-4AE0-9C35-13F2EAAE3414}" type="datetime1">
              <a:rPr lang="ru-RU" smtClean="0"/>
              <a:t>14.03.2022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A2329-5090-4548-8392-A17F9EFA7F77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5929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18BC-4EA1-4FFB-9409-5258148B4A31}" type="datetime1">
              <a:rPr lang="ru-RU" smtClean="0"/>
              <a:t>14.03.2022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A2329-5090-4548-8392-A17F9EFA7F7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3759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98FC-F305-452B-98A5-EA0EF3170A0F}" type="datetime1">
              <a:rPr lang="ru-RU" smtClean="0"/>
              <a:t>14.03.2022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A2329-5090-4548-8392-A17F9EFA7F77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3353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916F-2897-4B6D-BF9A-31366670258F}" type="datetime1">
              <a:rPr lang="ru-RU" smtClean="0"/>
              <a:t>14.03.2022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A2329-5090-4548-8392-A17F9EFA7F7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4312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38FE-C9E4-4383-8EB0-5220197B62D6}" type="datetime1">
              <a:rPr lang="ru-RU" smtClean="0"/>
              <a:t>14.03.2022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A2329-5090-4548-8392-A17F9EFA7F7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3160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E3050-2C25-44D2-95C9-4DBDCFDF2ACF}" type="datetime1">
              <a:rPr lang="ru-RU" smtClean="0"/>
              <a:t>14.03.2022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A2329-5090-4548-8392-A17F9EFA7F7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3156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3827-46CF-4F82-8811-5592C74BA5CE}" type="datetime1">
              <a:rPr lang="ru-RU" smtClean="0"/>
              <a:t>14.03.2022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A2329-5090-4548-8392-A17F9EFA7F7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5783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D246-B4E0-4310-9F8A-71EEB70CCAA7}" type="datetime1">
              <a:rPr lang="ru-RU" smtClean="0"/>
              <a:t>14.03.2022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A2329-5090-4548-8392-A17F9EFA7F7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1790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D6F95-7A2B-45C4-88DA-7C1FF6D7260F}" type="datetime1">
              <a:rPr lang="ru-RU" smtClean="0"/>
              <a:t>14.03.2022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A2329-5090-4548-8392-A17F9EFA7F77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531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9A7DB19-F1DF-42F1-ACF8-5AE345915241}" type="datetime1">
              <a:rPr lang="ru-RU" smtClean="0"/>
              <a:t>14.03.2022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E5DA2329-5090-4548-8392-A17F9EFA7F77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006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8792" y="759278"/>
            <a:ext cx="11922579" cy="3126921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Приговор – не приговор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8792" y="4968301"/>
            <a:ext cx="8270421" cy="1463040"/>
          </a:xfrm>
        </p:spPr>
        <p:txBody>
          <a:bodyPr/>
          <a:lstStyle/>
          <a:p>
            <a:pPr algn="r"/>
            <a:r>
              <a:rPr lang="ru-RU" b="1" dirty="0">
                <a:solidFill>
                  <a:schemeClr val="tx1"/>
                </a:solidFill>
              </a:rPr>
              <a:t>И.Б. ШУЛЬГИНА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РУКОВОДИТЕЛЬ </a:t>
            </a:r>
            <a:r>
              <a:rPr lang="ru-RU" dirty="0">
                <a:solidFill>
                  <a:schemeClr val="tx1"/>
                </a:solidFill>
              </a:rPr>
              <a:t>ПРОЕКТА </a:t>
            </a:r>
            <a:r>
              <a:rPr lang="ru-RU" dirty="0" smtClean="0">
                <a:solidFill>
                  <a:schemeClr val="tx1"/>
                </a:solidFill>
              </a:rPr>
              <a:t>«</a:t>
            </a:r>
            <a:r>
              <a:rPr lang="ru-RU" dirty="0">
                <a:solidFill>
                  <a:schemeClr val="tx1"/>
                </a:solidFill>
              </a:rPr>
              <a:t>Ш</a:t>
            </a:r>
            <a:r>
              <a:rPr lang="ru-RU" dirty="0" smtClean="0">
                <a:solidFill>
                  <a:schemeClr val="tx1"/>
                </a:solidFill>
              </a:rPr>
              <a:t>КОЛА </a:t>
            </a:r>
            <a:r>
              <a:rPr lang="ru-RU" dirty="0">
                <a:solidFill>
                  <a:schemeClr val="tx1"/>
                </a:solidFill>
              </a:rPr>
              <a:t>ПОЗИТИВНЫХ ПРИВЫЧЕК» БФ «ОБРАЗ ЖИЗНИ»</a:t>
            </a:r>
          </a:p>
          <a:p>
            <a:pPr algn="r"/>
            <a:r>
              <a:rPr lang="ru-RU" dirty="0">
                <a:solidFill>
                  <a:schemeClr val="tx1"/>
                </a:solidFill>
              </a:rPr>
              <a:t>К.П.Н., ЗАСЛУЖЕННЫЙ УЧИТЕЛЬ </a:t>
            </a:r>
            <a:r>
              <a:rPr lang="ru-RU" dirty="0" smtClean="0">
                <a:solidFill>
                  <a:schemeClr val="tx1"/>
                </a:solidFill>
              </a:rPr>
              <a:t>РОССИИ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" name="object 3"/>
          <p:cNvSpPr/>
          <p:nvPr/>
        </p:nvSpPr>
        <p:spPr>
          <a:xfrm>
            <a:off x="8575179" y="4467765"/>
            <a:ext cx="3486192" cy="27802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A2329-5090-4548-8392-A17F9EFA7F77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003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797" y="690075"/>
            <a:ext cx="1848108" cy="163438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15048" y="-99063"/>
            <a:ext cx="3411247" cy="1499616"/>
          </a:xfrm>
        </p:spPr>
        <p:txBody>
          <a:bodyPr>
            <a:noAutofit/>
          </a:bodyPr>
          <a:lstStyle/>
          <a:p>
            <a:r>
              <a:rPr lang="ru-RU" sz="4500" b="1" dirty="0" smtClean="0"/>
              <a:t>Законы РФ</a:t>
            </a:r>
            <a:endParaRPr lang="ru-RU" sz="4500" b="1" dirty="0"/>
          </a:p>
        </p:txBody>
      </p:sp>
      <p:pic>
        <p:nvPicPr>
          <p:cNvPr id="3" name="Picture 2" descr="https://nii-pk.ru/wp-content/uploads/2020/08/UK-R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97" y="1179988"/>
            <a:ext cx="3516285" cy="2562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148256" y="1179988"/>
            <a:ext cx="778050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444444"/>
                </a:solidFill>
                <a:latin typeface="Trebuchet MS" panose="020B0603020202020204" pitchFamily="34" charset="0"/>
              </a:rPr>
              <a:t>Уголовный кодекс РФ – это федеральный </a:t>
            </a:r>
            <a:r>
              <a:rPr lang="ru-RU" sz="1400" dirty="0">
                <a:solidFill>
                  <a:srgbClr val="444444"/>
                </a:solidFill>
                <a:latin typeface="Trebuchet MS" panose="020B0603020202020204" pitchFamily="34" charset="0"/>
              </a:rPr>
              <a:t>закон, устанавливающий основания и принципы уголовной ответственности, определяющий, какие деяния опасные для личности, общества или государства признаются преступными, и устанавливающий виды наказания и иные меры уголовно-правового характера за совершение преступления. Новые законы, предусматривающие уголовную ответственность, подлежат включению в УК РФ. Принят 13 июня 1996 г., введен в действие с 1 января 1997 г.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>
                <a:solidFill>
                  <a:srgbClr val="444444"/>
                </a:solidFill>
                <a:latin typeface="Trebuchet MS" panose="020B0603020202020204" pitchFamily="34" charset="0"/>
              </a:rPr>
              <a:t>Структура: уголовный закон; преступление; наказание; освобождение от уголовной ответственности и от наказания; уголовная ответственность несовершеннолетних; принудительные меры медицинского характера; преступления против личности; преступления в сфере экономики; преступления против общественной безопасности и общественного порядка; преступления против государственной власти; преступления против военной службы; преступления против мира и безопасности человечества. </a:t>
            </a:r>
            <a:endParaRPr lang="ru-RU" sz="1400" dirty="0"/>
          </a:p>
        </p:txBody>
      </p:sp>
      <p:pic>
        <p:nvPicPr>
          <p:cNvPr id="13" name="Picture 6" descr="http://images.vfl.ru/ii/1603696790/a7786825/32084215_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92" y="4044295"/>
            <a:ext cx="3420690" cy="2202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4148255" y="4228754"/>
            <a:ext cx="778050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000000"/>
                </a:solidFill>
                <a:latin typeface="Helvetica" panose="020B0604020202020204" pitchFamily="34" charset="0"/>
              </a:rPr>
              <a:t>Кодекс </a:t>
            </a:r>
            <a:r>
              <a:rPr lang="ru-RU" sz="14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Российской Федерации</a:t>
            </a:r>
            <a:r>
              <a:rPr lang="ru-RU" sz="1400" dirty="0">
                <a:solidFill>
                  <a:srgbClr val="000000"/>
                </a:solidFill>
                <a:latin typeface="Helvetica" panose="020B0604020202020204" pitchFamily="34" charset="0"/>
              </a:rPr>
              <a:t> об административных правонарушениях (КоАП РФ) - </a:t>
            </a:r>
            <a:r>
              <a:rPr lang="ru-RU" sz="14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кодифицированный нормативный акт,</a:t>
            </a:r>
            <a:r>
              <a:rPr lang="ru-RU" sz="1400" dirty="0">
                <a:solidFill>
                  <a:srgbClr val="000000"/>
                </a:solidFill>
                <a:latin typeface="Helvetica" panose="020B0604020202020204" pitchFamily="34" charset="0"/>
              </a:rPr>
              <a:t> регулирующий </a:t>
            </a:r>
            <a:r>
              <a:rPr lang="ru-RU" sz="14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общественные отношения по</a:t>
            </a:r>
            <a:r>
              <a:rPr lang="ru-RU" sz="1400" dirty="0">
                <a:solidFill>
                  <a:srgbClr val="000000"/>
                </a:solidFill>
                <a:latin typeface="Helvetica" panose="020B0604020202020204" pitchFamily="34" charset="0"/>
              </a:rPr>
              <a:t> привлечению к </a:t>
            </a:r>
            <a:r>
              <a:rPr lang="ru-RU" sz="14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административной ответственности,</a:t>
            </a:r>
            <a:r>
              <a:rPr lang="ru-RU" sz="1400" dirty="0">
                <a:solidFill>
                  <a:srgbClr val="000000"/>
                </a:solidFill>
                <a:latin typeface="Helvetica" panose="020B0604020202020204" pitchFamily="34" charset="0"/>
              </a:rPr>
              <a:t> а также устанавливающий общие начала, перечень </a:t>
            </a:r>
            <a:r>
              <a:rPr lang="ru-RU" sz="14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всех административных правонарушений</a:t>
            </a:r>
            <a:r>
              <a:rPr lang="ru-RU" sz="1400" dirty="0">
                <a:solidFill>
                  <a:srgbClr val="000000"/>
                </a:solidFill>
                <a:latin typeface="Helvetica" panose="020B0604020202020204" pitchFamily="34" charset="0"/>
              </a:rPr>
              <a:t> (который может быть дополнен на региональном уровне), органы, рассматривающие дела, порядок привлечения к административной ответственности и порядок исполнения решений по административным делам.</a:t>
            </a:r>
            <a:endParaRPr lang="ru-RU" sz="1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A2329-5090-4548-8392-A17F9EFA7F77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718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797" y="690075"/>
            <a:ext cx="1848108" cy="163438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4723" y="7649"/>
            <a:ext cx="6452744" cy="1499616"/>
          </a:xfrm>
        </p:spPr>
        <p:txBody>
          <a:bodyPr>
            <a:normAutofit/>
          </a:bodyPr>
          <a:lstStyle/>
          <a:p>
            <a:r>
              <a:rPr lang="ru-RU" b="1" dirty="0" smtClean="0"/>
              <a:t>Судопроизводство</a:t>
            </a:r>
            <a:endParaRPr lang="ru-RU" b="1" dirty="0"/>
          </a:p>
        </p:txBody>
      </p:sp>
      <p:pic>
        <p:nvPicPr>
          <p:cNvPr id="3" name="Picture 2" descr="https://dalmatovo.su/images/2017/admin_kodek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72" y="3885886"/>
            <a:ext cx="2988423" cy="2098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537065" y="4027078"/>
            <a:ext cx="827393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202122"/>
                </a:solidFill>
                <a:latin typeface="Arial" panose="020B0604020202020204" pitchFamily="34" charset="0"/>
              </a:rPr>
              <a:t>Кодекс административного судопроизводства Российской Федерации (КАС РФ) - это</a:t>
            </a:r>
            <a:r>
              <a:rPr lang="ru-RU" sz="1400" dirty="0">
                <a:solidFill>
                  <a:srgbClr val="202122"/>
                </a:solidFill>
                <a:latin typeface="Arial" panose="020B0604020202020204" pitchFamily="34" charset="0"/>
              </a:rPr>
              <a:t> </a:t>
            </a:r>
            <a:r>
              <a:rPr lang="ru-RU" sz="1400" dirty="0" smtClean="0">
                <a:solidFill>
                  <a:srgbClr val="202122"/>
                </a:solidFill>
                <a:latin typeface="Arial" panose="020B0604020202020204" pitchFamily="34" charset="0"/>
              </a:rPr>
              <a:t>кодифицированный нормативный правовой акт</a:t>
            </a:r>
            <a:r>
              <a:rPr lang="ru-RU" sz="1400" dirty="0">
                <a:solidFill>
                  <a:srgbClr val="202122"/>
                </a:solidFill>
                <a:latin typeface="Arial" panose="020B0604020202020204" pitchFamily="34" charset="0"/>
              </a:rPr>
              <a:t> </a:t>
            </a:r>
            <a:r>
              <a:rPr lang="ru-RU" sz="1400" dirty="0" smtClean="0">
                <a:solidFill>
                  <a:srgbClr val="202122"/>
                </a:solidFill>
                <a:latin typeface="Arial" panose="020B0604020202020204" pitchFamily="34" charset="0"/>
              </a:rPr>
              <a:t>(федеральный закон), </a:t>
            </a:r>
            <a:r>
              <a:rPr lang="ru-RU" sz="1400" dirty="0">
                <a:solidFill>
                  <a:srgbClr val="202122"/>
                </a:solidFill>
                <a:latin typeface="Arial" panose="020B0604020202020204" pitchFamily="34" charset="0"/>
              </a:rPr>
              <a:t>устанавливающий правила рассмотрения и разрешения </a:t>
            </a:r>
            <a:r>
              <a:rPr lang="ru-RU" sz="1400" dirty="0" smtClean="0">
                <a:solidFill>
                  <a:srgbClr val="202122"/>
                </a:solidFill>
                <a:latin typeface="Arial" panose="020B0604020202020204" pitchFamily="34" charset="0"/>
              </a:rPr>
              <a:t>Верховным судом РФ,</a:t>
            </a:r>
            <a:r>
              <a:rPr lang="ru-RU" sz="1400" dirty="0">
                <a:solidFill>
                  <a:srgbClr val="202122"/>
                </a:solidFill>
                <a:latin typeface="Arial" panose="020B0604020202020204" pitchFamily="34" charset="0"/>
              </a:rPr>
              <a:t> </a:t>
            </a:r>
            <a:r>
              <a:rPr lang="ru-RU" sz="1400" dirty="0" smtClean="0">
                <a:solidFill>
                  <a:srgbClr val="202122"/>
                </a:solidFill>
                <a:latin typeface="Arial" panose="020B0604020202020204" pitchFamily="34" charset="0"/>
              </a:rPr>
              <a:t>судами общей юрисдикции</a:t>
            </a:r>
            <a:r>
              <a:rPr lang="ru-RU" sz="1400" dirty="0">
                <a:solidFill>
                  <a:srgbClr val="202122"/>
                </a:solidFill>
                <a:latin typeface="Arial" panose="020B0604020202020204" pitchFamily="34" charset="0"/>
              </a:rPr>
              <a:t> и </a:t>
            </a:r>
            <a:r>
              <a:rPr lang="ru-RU" sz="1400" dirty="0" smtClean="0">
                <a:solidFill>
                  <a:srgbClr val="202122"/>
                </a:solidFill>
                <a:latin typeface="Arial" panose="020B0604020202020204" pitchFamily="34" charset="0"/>
              </a:rPr>
              <a:t>мировыми судьями</a:t>
            </a:r>
            <a:r>
              <a:rPr lang="ru-RU" sz="1400" dirty="0">
                <a:solidFill>
                  <a:srgbClr val="202122"/>
                </a:solidFill>
                <a:latin typeface="Arial" panose="020B0604020202020204" pitchFamily="34" charset="0"/>
              </a:rPr>
              <a:t> административных дел в </a:t>
            </a:r>
            <a:r>
              <a:rPr lang="ru-RU" sz="1400" dirty="0" smtClean="0">
                <a:solidFill>
                  <a:srgbClr val="202122"/>
                </a:solidFill>
                <a:latin typeface="Arial" panose="020B0604020202020204" pitchFamily="34" charset="0"/>
              </a:rPr>
              <a:t>Российской Федерации, </a:t>
            </a:r>
            <a:r>
              <a:rPr lang="ru-RU" sz="1400" dirty="0">
                <a:solidFill>
                  <a:srgbClr val="202122"/>
                </a:solidFill>
                <a:latin typeface="Arial" panose="020B0604020202020204" pitchFamily="34" charset="0"/>
              </a:rPr>
              <a:t>в частности, о защите нарушенных или оспариваемых прав, свобод и законных интересов граждан, прав и законных интересов организаций, а также других административных дел, возникающих из административных и иных публичных правоотношений и связанных с осуществлением судебного контроля за законностью и обоснованностью осуществления государственных или иных публичных полномочий.</a:t>
            </a:r>
            <a:endParaRPr lang="ru-RU" sz="1400" dirty="0"/>
          </a:p>
        </p:txBody>
      </p:sp>
      <p:pic>
        <p:nvPicPr>
          <p:cNvPr id="12" name="Picture 4" descr="https://psj.ru/images/Nadejda/Nadejda2/22/%D1%841919-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72" y="1579386"/>
            <a:ext cx="2988424" cy="203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3537064" y="1636620"/>
            <a:ext cx="806611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</a:rPr>
              <a:t>Уголовно-процессуальный Кодекс Российской Федерации (УПК РФ) – систематизированный свод правил и норм, определяющих порядок уголовного судопроизводства в соответствии с Конституцией РФ. Уголовно-процессуальный Кодекс РФ регламентирует действие судов, органов прокуратуры, дознания и органов предварительного следствия.</a:t>
            </a:r>
          </a:p>
          <a:p>
            <a: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</a:rPr>
              <a:t>Последний Уголовно-процессуальный Кодекс РФ был принят в ноябре 2001 года и состоит из шести частей, отражающих нормы досудебного производства, судебного производства, особого порядка уголовного производства и правила международного сотрудничества в области уголовного судопроизводства.  В действующем УПК РФ представлены все нормативные бланки процессуальных документов</a:t>
            </a:r>
            <a:r>
              <a:rPr lang="ru-RU" sz="1400" dirty="0" smtClean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  <a:endParaRPr lang="ru-RU" sz="1400" dirty="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A2329-5090-4548-8392-A17F9EFA7F77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6180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695" y="324740"/>
            <a:ext cx="1486107" cy="1760433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388780" y="1622204"/>
            <a:ext cx="0" cy="4908550"/>
          </a:xfrm>
          <a:custGeom>
            <a:avLst/>
            <a:gdLst/>
            <a:ahLst/>
            <a:cxnLst/>
            <a:rect l="l" t="t" r="r" b="b"/>
            <a:pathLst>
              <a:path h="7362825">
                <a:moveTo>
                  <a:pt x="0" y="0"/>
                </a:moveTo>
                <a:lnTo>
                  <a:pt x="0" y="7362799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 txBox="1"/>
          <p:nvPr/>
        </p:nvSpPr>
        <p:spPr>
          <a:xfrm>
            <a:off x="5553611" y="2142522"/>
            <a:ext cx="6976854" cy="33239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>
                <a:latin typeface="Trebuchet MS" panose="020B0603020202020204" pitchFamily="34" charset="0"/>
              </a:rPr>
              <a:t>Незнание законов;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>
                <a:latin typeface="Trebuchet MS" panose="020B0603020202020204" pitchFamily="34" charset="0"/>
              </a:rPr>
              <a:t>Агрессия;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>
                <a:latin typeface="Trebuchet MS" panose="020B0603020202020204" pitchFamily="34" charset="0"/>
              </a:rPr>
              <a:t>Желание продемонстрировать свое превосходство;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>
                <a:latin typeface="Trebuchet MS" panose="020B0603020202020204" pitchFamily="34" charset="0"/>
              </a:rPr>
              <a:t>Желание драйва, адреналина;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>
                <a:latin typeface="Trebuchet MS" panose="020B0603020202020204" pitchFamily="34" charset="0"/>
              </a:rPr>
              <a:t>Алкоголь, наркотики и пр.;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>
                <a:latin typeface="Trebuchet MS" panose="020B0603020202020204" pitchFamily="34" charset="0"/>
              </a:rPr>
              <a:t>Неправильное окружение – плохие компании, обстановка дома и пр.;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>
                <a:latin typeface="Trebuchet MS" panose="020B0603020202020204" pitchFamily="34" charset="0"/>
              </a:rPr>
              <a:t>Дезадаптация в обществе.</a:t>
            </a:r>
          </a:p>
        </p:txBody>
      </p:sp>
      <p:sp>
        <p:nvSpPr>
          <p:cNvPr id="27" name="object 27"/>
          <p:cNvSpPr/>
          <p:nvPr/>
        </p:nvSpPr>
        <p:spPr>
          <a:xfrm>
            <a:off x="9509463" y="6599900"/>
            <a:ext cx="2324124" cy="25689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0" name="object 12"/>
          <p:cNvSpPr/>
          <p:nvPr/>
        </p:nvSpPr>
        <p:spPr>
          <a:xfrm rot="5400000">
            <a:off x="11298111" y="1656345"/>
            <a:ext cx="280467" cy="246074"/>
          </a:xfrm>
          <a:custGeom>
            <a:avLst/>
            <a:gdLst/>
            <a:ahLst/>
            <a:cxnLst/>
            <a:rect l="l" t="t" r="r" b="b"/>
            <a:pathLst>
              <a:path w="329565" h="269875">
                <a:moveTo>
                  <a:pt x="227752" y="0"/>
                </a:moveTo>
                <a:lnTo>
                  <a:pt x="220359" y="0"/>
                </a:lnTo>
                <a:lnTo>
                  <a:pt x="164717" y="55726"/>
                </a:lnTo>
                <a:lnTo>
                  <a:pt x="109075" y="0"/>
                </a:lnTo>
                <a:lnTo>
                  <a:pt x="101661" y="0"/>
                </a:lnTo>
                <a:lnTo>
                  <a:pt x="0" y="101818"/>
                </a:lnTo>
                <a:lnTo>
                  <a:pt x="0" y="109232"/>
                </a:lnTo>
                <a:lnTo>
                  <a:pt x="158728" y="268232"/>
                </a:lnTo>
                <a:lnTo>
                  <a:pt x="161722" y="269363"/>
                </a:lnTo>
                <a:lnTo>
                  <a:pt x="167701" y="269363"/>
                </a:lnTo>
                <a:lnTo>
                  <a:pt x="170706" y="268232"/>
                </a:lnTo>
                <a:lnTo>
                  <a:pt x="172989" y="265939"/>
                </a:lnTo>
                <a:lnTo>
                  <a:pt x="329414" y="109232"/>
                </a:lnTo>
                <a:lnTo>
                  <a:pt x="329414" y="101818"/>
                </a:lnTo>
                <a:lnTo>
                  <a:pt x="2277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18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094" algn="l" defTabSz="91418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89" algn="l" defTabSz="91418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283" algn="l" defTabSz="91418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378" algn="l" defTabSz="91418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473" algn="l" defTabSz="91418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567" algn="l" defTabSz="91418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661" algn="l" defTabSz="91418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757" algn="l" defTabSz="91418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100" dirty="0"/>
          </a:p>
        </p:txBody>
      </p:sp>
      <p:sp>
        <p:nvSpPr>
          <p:cNvPr id="44" name="object 2"/>
          <p:cNvSpPr txBox="1">
            <a:spLocks/>
          </p:cNvSpPr>
          <p:nvPr/>
        </p:nvSpPr>
        <p:spPr>
          <a:xfrm>
            <a:off x="0" y="-14898"/>
            <a:ext cx="12192000" cy="115322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 vert="horz" wrap="square" lIns="0" tIns="14312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1927" algn="ctr" defTabSz="858772">
              <a:spcBef>
                <a:spcPts val="113"/>
              </a:spcBef>
            </a:pPr>
            <a:r>
              <a:rPr lang="ru-RU" sz="3700" b="1" kern="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Проблемы людей с ментальными нарушениями, </a:t>
            </a:r>
            <a:r>
              <a:rPr lang="ru-RU" sz="3700" b="1" kern="0" dirty="0" smtClean="0">
                <a:latin typeface="Trebuchet MS" panose="020B0603020202020204" pitchFamily="34" charset="0"/>
              </a:rPr>
              <a:t>ПРИЧИНЫ, ПРИВОДЯЩИЕ К НАРУШЕНИЮ ЗАКОНА</a:t>
            </a:r>
            <a:r>
              <a:rPr lang="ru-RU" sz="3700" b="1" kern="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К</a:t>
            </a:r>
            <a:endParaRPr lang="ru-RU" sz="3400" b="1" kern="0" dirty="0">
              <a:latin typeface="Trebuchet MS" panose="020B0603020202020204" pitchFamily="34" charset="0"/>
            </a:endParaRPr>
          </a:p>
        </p:txBody>
      </p:sp>
      <p:pic>
        <p:nvPicPr>
          <p:cNvPr id="3074" name="Picture 2" descr="https://www.culture.ru/storage/images/089f824dc4e60f055103ec9218f843ef/7b4f962b6bdd535f410c1baba17b09a0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17" y="2085173"/>
            <a:ext cx="5063891" cy="379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A2329-5090-4548-8392-A17F9EFA7F77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410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2044</TotalTime>
  <Words>239</Words>
  <Application>Microsoft Office PowerPoint</Application>
  <PresentationFormat>Широкоэкранный</PresentationFormat>
  <Paragraphs>23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3" baseType="lpstr">
      <vt:lpstr>Aharoni</vt:lpstr>
      <vt:lpstr>Arial</vt:lpstr>
      <vt:lpstr>Calibri</vt:lpstr>
      <vt:lpstr>Helvetica</vt:lpstr>
      <vt:lpstr>Trebuchet MS</vt:lpstr>
      <vt:lpstr>Tw Cen MT</vt:lpstr>
      <vt:lpstr>Tw Cen MT Condensed</vt:lpstr>
      <vt:lpstr>Wingdings 3</vt:lpstr>
      <vt:lpstr>Интеграл</vt:lpstr>
      <vt:lpstr>Приговор – не приговор</vt:lpstr>
      <vt:lpstr>Законы РФ</vt:lpstr>
      <vt:lpstr>Судопроизводство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Потенциал проекта  «Школа позитивных привычек»  в решении задач социальной адаптации школьников</dc:title>
  <dc:creator>FLOSTASCUORE</dc:creator>
  <cp:lastModifiedBy>Настя Соколова</cp:lastModifiedBy>
  <cp:revision>80</cp:revision>
  <dcterms:created xsi:type="dcterms:W3CDTF">2021-08-18T10:43:29Z</dcterms:created>
  <dcterms:modified xsi:type="dcterms:W3CDTF">2022-03-14T12:25:55Z</dcterms:modified>
</cp:coreProperties>
</file>