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6" r:id="rId4"/>
    <p:sldId id="307" r:id="rId5"/>
    <p:sldId id="287" r:id="rId6"/>
    <p:sldId id="308" r:id="rId7"/>
    <p:sldId id="309" r:id="rId8"/>
    <p:sldId id="310" r:id="rId9"/>
    <p:sldId id="311" r:id="rId10"/>
    <p:sldId id="312" r:id="rId11"/>
    <p:sldId id="313" r:id="rId12"/>
    <p:sldId id="277" r:id="rId13"/>
    <p:sldId id="314" r:id="rId14"/>
    <p:sldId id="268" r:id="rId15"/>
  </p:sldIdLst>
  <p:sldSz cx="20104100" cy="11309350"/>
  <p:notesSz cx="20104100" cy="11309350"/>
  <p:embeddedFontLst>
    <p:embeddedFont>
      <p:font typeface="TT Norms" panose="020B0604020202020204" charset="-52"/>
      <p:regular r:id="rId17"/>
      <p:bold r:id="rId18"/>
    </p:embeddedFont>
    <p:embeddedFont>
      <p:font typeface="TT Norms Bold" panose="02000803040000020004" pitchFamily="2" charset="-52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T Norms Medium" panose="020B0604020202020204" charset="-52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8"/>
    <a:srgbClr val="D6FBCD"/>
    <a:srgbClr val="ED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3" autoAdjust="0"/>
    <p:restoredTop sz="96733" autoAdjust="0"/>
  </p:normalViewPr>
  <p:slideViewPr>
    <p:cSldViewPr>
      <p:cViewPr varScale="1">
        <p:scale>
          <a:sx n="32" d="100"/>
          <a:sy n="32" d="100"/>
        </p:scale>
        <p:origin x="78" y="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87AF-C3FF-4703-95D9-4F41F37C10A9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C0B9-E6DF-450A-9A86-D76FF4D8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6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0C0B9-E6DF-450A-9A86-D76FF4D8F8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3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0C0B9-E6DF-450A-9A86-D76FF4D8F8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2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57799" y="3991023"/>
            <a:ext cx="11388500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65339439-100D-4D70-9272-6C0DCE20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549275"/>
            <a:ext cx="11388500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cs typeface="TT Norms"/>
              </a:defRPr>
            </a:lvl1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43708" y="6464420"/>
            <a:ext cx="5655878" cy="3339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300" b="1" i="0">
                <a:solidFill>
                  <a:schemeClr val="bg1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300" b="1" i="0">
                <a:solidFill>
                  <a:schemeClr val="bg1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60174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2897" y="1109913"/>
            <a:ext cx="8105475" cy="4786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4823" y="1899996"/>
            <a:ext cx="12234452" cy="393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300" b="1" i="0">
                <a:solidFill>
                  <a:schemeClr val="bg1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4823" y="1899996"/>
            <a:ext cx="12234452" cy="393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9TGgYSgi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9743" y="9973069"/>
            <a:ext cx="41592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5" dirty="0">
                <a:solidFill>
                  <a:srgbClr val="002547"/>
                </a:solidFill>
                <a:latin typeface="TT Norms"/>
                <a:cs typeface="TT Norms"/>
              </a:rPr>
              <a:t>Проект реализуется с 2013</a:t>
            </a:r>
            <a:r>
              <a:rPr sz="2450" spc="-70" dirty="0">
                <a:solidFill>
                  <a:srgbClr val="002547"/>
                </a:solidFill>
                <a:latin typeface="TT Norms"/>
                <a:cs typeface="TT Norms"/>
              </a:rPr>
              <a:t> </a:t>
            </a:r>
            <a:r>
              <a:rPr sz="2450" spc="-95" dirty="0">
                <a:solidFill>
                  <a:srgbClr val="002547"/>
                </a:solidFill>
                <a:latin typeface="TT Norms"/>
                <a:cs typeface="TT Norms"/>
              </a:rPr>
              <a:t>г.</a:t>
            </a:r>
            <a:endParaRPr sz="2450" dirty="0">
              <a:latin typeface="TT Norms"/>
              <a:cs typeface="TT Nor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82550" y="-34998"/>
            <a:ext cx="20186650" cy="8558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9743" y="2454275"/>
            <a:ext cx="1571688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393440" algn="l"/>
                <a:tab pos="3882390" algn="l"/>
              </a:tabLst>
            </a:pPr>
            <a:r>
              <a:rPr lang="ru-RU" sz="9600" spc="-80" dirty="0"/>
              <a:t>Школа позитивных </a:t>
            </a:r>
            <a:r>
              <a:rPr lang="en-US" sz="9600" spc="-80" dirty="0"/>
              <a:t/>
            </a:r>
            <a:br>
              <a:rPr lang="en-US" sz="9600" spc="-80" dirty="0"/>
            </a:br>
            <a:r>
              <a:rPr lang="ru-RU" sz="9600" spc="-80" dirty="0"/>
              <a:t>привычек</a:t>
            </a:r>
            <a:endParaRPr sz="9600" dirty="0"/>
          </a:p>
        </p:txBody>
      </p:sp>
      <p:sp>
        <p:nvSpPr>
          <p:cNvPr id="5" name="object 5"/>
          <p:cNvSpPr/>
          <p:nvPr/>
        </p:nvSpPr>
        <p:spPr>
          <a:xfrm>
            <a:off x="15843192" y="9068404"/>
            <a:ext cx="2917555" cy="1735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C1EF8-B892-4ED2-BAAE-63BAEF5B5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099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B9322-A0D9-41C5-A39A-7A184DF6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549276"/>
            <a:ext cx="18897600" cy="1661993"/>
          </a:xfrm>
        </p:spPr>
        <p:txBody>
          <a:bodyPr/>
          <a:lstStyle/>
          <a:p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50" charset="-52"/>
              </a:rPr>
              <a:t>Шаг четвертый</a:t>
            </a:r>
            <a:b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50" charset="-52"/>
              </a:rPr>
            </a:br>
            <a:r>
              <a:rPr lang="ru-RU" sz="6000" dirty="0"/>
              <a:t>Процедура сдачи крови или ее компонентов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C8AF8-5677-4406-97DF-587E3C093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" y="397"/>
            <a:ext cx="20090148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B9322-A0D9-41C5-A39A-7A184DF6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549276"/>
            <a:ext cx="17602200" cy="1661993"/>
          </a:xfrm>
        </p:spPr>
        <p:txBody>
          <a:bodyPr/>
          <a:lstStyle/>
          <a:p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50" charset="-52"/>
              </a:rPr>
              <a:t>Шаг пятый</a:t>
            </a:r>
            <a:b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50" charset="-52"/>
              </a:rPr>
            </a:br>
            <a:r>
              <a:rPr lang="ru-RU" sz="6000" dirty="0"/>
              <a:t>Пункт выдачи справок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6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DEAD1D76-7B6E-4127-AF7E-2EFBFE3DCB2D}"/>
              </a:ext>
            </a:extLst>
          </p:cNvPr>
          <p:cNvSpPr/>
          <p:nvPr/>
        </p:nvSpPr>
        <p:spPr>
          <a:xfrm>
            <a:off x="7089642" y="1668152"/>
            <a:ext cx="10723698" cy="6469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F2CA348-D6C0-4DBC-980D-9FFA178C913E}"/>
              </a:ext>
            </a:extLst>
          </p:cNvPr>
          <p:cNvGrpSpPr/>
          <p:nvPr/>
        </p:nvGrpSpPr>
        <p:grpSpPr>
          <a:xfrm>
            <a:off x="1749234" y="3334223"/>
            <a:ext cx="4181646" cy="5085715"/>
            <a:chOff x="1496429" y="3334223"/>
            <a:chExt cx="4181646" cy="50857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5682D4A-BFFD-42CC-A731-BEBB38D2D17E}"/>
                </a:ext>
              </a:extLst>
            </p:cNvPr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8E4E6A16-1B20-4F06-8021-28E691C2C92F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F15A77A2-5CF3-4F60-A340-0F5AD39C74F6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6BFD429-1A61-45D6-808D-55DC20DDB4EC}"/>
                </a:ext>
              </a:extLst>
            </p:cNvPr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72C8A1E3-8069-425F-AB05-FA4A8B1FA65A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18D0245C-66C8-4EA8-B2E1-E2F4F3768786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1B78878D-A881-40BA-B558-31DEDEAEDC08}"/>
                </a:ext>
              </a:extLst>
            </p:cNvPr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CB0B9407-8EDB-420D-B1C5-FA8D384AE84C}"/>
                </a:ext>
              </a:extLst>
            </p:cNvPr>
            <p:cNvSpPr/>
            <p:nvPr/>
          </p:nvSpPr>
          <p:spPr>
            <a:xfrm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25DBF5-4461-4BD3-B2B5-1A28DD13B6E3}"/>
              </a:ext>
            </a:extLst>
          </p:cNvPr>
          <p:cNvSpPr/>
          <p:nvPr/>
        </p:nvSpPr>
        <p:spPr>
          <a:xfrm>
            <a:off x="6317134" y="3942795"/>
            <a:ext cx="1249653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kern="0" spc="-5" dirty="0">
                <a:solidFill>
                  <a:srgbClr val="008238"/>
                </a:solidFill>
                <a:latin typeface="TT Norms"/>
                <a:ea typeface="+mj-ea"/>
              </a:rPr>
              <a:t>Поиграем?</a:t>
            </a:r>
          </a:p>
        </p:txBody>
      </p:sp>
    </p:spTree>
    <p:extLst>
      <p:ext uri="{BB962C8B-B14F-4D97-AF65-F5344CB8AC3E}">
        <p14:creationId xmlns:p14="http://schemas.microsoft.com/office/powerpoint/2010/main" val="19013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DEAD1D76-7B6E-4127-AF7E-2EFBFE3DCB2D}"/>
              </a:ext>
            </a:extLst>
          </p:cNvPr>
          <p:cNvSpPr/>
          <p:nvPr/>
        </p:nvSpPr>
        <p:spPr>
          <a:xfrm>
            <a:off x="6913425" y="1780659"/>
            <a:ext cx="11197698" cy="7251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F2CA348-D6C0-4DBC-980D-9FFA178C913E}"/>
              </a:ext>
            </a:extLst>
          </p:cNvPr>
          <p:cNvGrpSpPr/>
          <p:nvPr/>
        </p:nvGrpSpPr>
        <p:grpSpPr>
          <a:xfrm>
            <a:off x="966834" y="3978275"/>
            <a:ext cx="4181646" cy="5085715"/>
            <a:chOff x="1496429" y="3334223"/>
            <a:chExt cx="4181646" cy="50857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5682D4A-BFFD-42CC-A731-BEBB38D2D17E}"/>
                </a:ext>
              </a:extLst>
            </p:cNvPr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8E4E6A16-1B20-4F06-8021-28E691C2C92F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F15A77A2-5CF3-4F60-A340-0F5AD39C74F6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6BFD429-1A61-45D6-808D-55DC20DDB4EC}"/>
                </a:ext>
              </a:extLst>
            </p:cNvPr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72C8A1E3-8069-425F-AB05-FA4A8B1FA65A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18D0245C-66C8-4EA8-B2E1-E2F4F3768786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1B78878D-A881-40BA-B558-31DEDEAEDC08}"/>
                </a:ext>
              </a:extLst>
            </p:cNvPr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CB0B9407-8EDB-420D-B1C5-FA8D384AE84C}"/>
                </a:ext>
              </a:extLst>
            </p:cNvPr>
            <p:cNvSpPr/>
            <p:nvPr/>
          </p:nvSpPr>
          <p:spPr>
            <a:xfrm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25DBF5-4461-4BD3-B2B5-1A28DD13B6E3}"/>
              </a:ext>
            </a:extLst>
          </p:cNvPr>
          <p:cNvSpPr/>
          <p:nvPr/>
        </p:nvSpPr>
        <p:spPr>
          <a:xfrm>
            <a:off x="6913425" y="3074607"/>
            <a:ext cx="113489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kern="0" spc="-5" dirty="0">
                <a:solidFill>
                  <a:srgbClr val="008238"/>
                </a:solidFill>
                <a:latin typeface="TT Norms"/>
                <a:ea typeface="+mj-ea"/>
              </a:rPr>
              <a:t>Спасибо </a:t>
            </a:r>
            <a:r>
              <a:rPr lang="en-US" sz="9600" b="1" kern="0" spc="-5" dirty="0" smtClean="0">
                <a:solidFill>
                  <a:srgbClr val="008238"/>
                </a:solidFill>
                <a:latin typeface="TT Norms"/>
                <a:ea typeface="+mj-ea"/>
              </a:rPr>
              <a:t/>
            </a:r>
            <a:br>
              <a:rPr lang="en-US" sz="9600" b="1" kern="0" spc="-5" dirty="0" smtClean="0">
                <a:solidFill>
                  <a:srgbClr val="008238"/>
                </a:solidFill>
                <a:latin typeface="TT Norms"/>
                <a:ea typeface="+mj-ea"/>
              </a:rPr>
            </a:br>
            <a:r>
              <a:rPr lang="ru-RU" sz="9600" b="1" kern="0" spc="-5" dirty="0" smtClean="0">
                <a:solidFill>
                  <a:srgbClr val="008238"/>
                </a:solidFill>
                <a:latin typeface="TT Norms"/>
                <a:ea typeface="+mj-ea"/>
              </a:rPr>
              <a:t>за </a:t>
            </a:r>
            <a:r>
              <a:rPr lang="ru-RU" sz="9600" b="1" kern="0" spc="-5" dirty="0">
                <a:solidFill>
                  <a:srgbClr val="008238"/>
                </a:solidFill>
                <a:latin typeface="TT Norms"/>
                <a:ea typeface="+mj-ea"/>
              </a:rPr>
              <a:t>помощь, </a:t>
            </a:r>
            <a:r>
              <a:rPr lang="en-US" sz="9600" b="1" kern="0" spc="-5" dirty="0" smtClean="0">
                <a:solidFill>
                  <a:srgbClr val="008238"/>
                </a:solidFill>
                <a:latin typeface="TT Norms"/>
                <a:ea typeface="+mj-ea"/>
              </a:rPr>
              <a:t/>
            </a:r>
            <a:br>
              <a:rPr lang="en-US" sz="9600" b="1" kern="0" spc="-5" dirty="0" smtClean="0">
                <a:solidFill>
                  <a:srgbClr val="008238"/>
                </a:solidFill>
                <a:latin typeface="TT Norms"/>
                <a:ea typeface="+mj-ea"/>
              </a:rPr>
            </a:br>
            <a:r>
              <a:rPr lang="ru-RU" sz="9600" b="1" kern="0" spc="-5" dirty="0" smtClean="0">
                <a:solidFill>
                  <a:srgbClr val="008238"/>
                </a:solidFill>
                <a:latin typeface="TT Norms"/>
                <a:ea typeface="+mj-ea"/>
              </a:rPr>
              <a:t>ребята</a:t>
            </a:r>
            <a:endParaRPr lang="ru-RU" sz="9600" b="1" kern="0" spc="-5" dirty="0">
              <a:solidFill>
                <a:srgbClr val="008238"/>
              </a:solidFill>
              <a:latin typeface="TT Norm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21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2550" y="-32762"/>
            <a:ext cx="20186650" cy="801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5843192" y="8919992"/>
            <a:ext cx="2917555" cy="1735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48BA814-BEF5-40D1-B6FC-95BCB213158B}"/>
              </a:ext>
            </a:extLst>
          </p:cNvPr>
          <p:cNvSpPr txBox="1">
            <a:spLocks/>
          </p:cNvSpPr>
          <p:nvPr/>
        </p:nvSpPr>
        <p:spPr>
          <a:xfrm>
            <a:off x="1305979" y="1819871"/>
            <a:ext cx="11388500" cy="24782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ea typeface="+mj-ea"/>
                <a:cs typeface="TT Norms"/>
              </a:defRPr>
            </a:lvl1pPr>
          </a:lstStyle>
          <a:p>
            <a:r>
              <a:rPr lang="ru-RU" sz="8000" kern="0" dirty="0">
                <a:solidFill>
                  <a:schemeClr val="bg1"/>
                </a:solidFill>
              </a:rPr>
              <a:t>Спасибо Вам! </a:t>
            </a:r>
          </a:p>
          <a:p>
            <a:r>
              <a:rPr lang="ru-RU" sz="8000" kern="0" dirty="0">
                <a:solidFill>
                  <a:schemeClr val="bg1"/>
                </a:solidFill>
              </a:rPr>
              <a:t>До встречи!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k object 16">
            <a:extLst>
              <a:ext uri="{FF2B5EF4-FFF2-40B4-BE49-F238E27FC236}">
                <a16:creationId xmlns:a16="http://schemas.microsoft.com/office/drawing/2014/main" id="{D0991556-024E-4594-B4FB-ED401C80D578}"/>
              </a:ext>
            </a:extLst>
          </p:cNvPr>
          <p:cNvSpPr/>
          <p:nvPr/>
        </p:nvSpPr>
        <p:spPr>
          <a:xfrm>
            <a:off x="6525175" y="1442417"/>
            <a:ext cx="12670875" cy="809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8790F48-C101-4692-8E94-1C169FC1006C}"/>
              </a:ext>
            </a:extLst>
          </p:cNvPr>
          <p:cNvGrpSpPr/>
          <p:nvPr/>
        </p:nvGrpSpPr>
        <p:grpSpPr>
          <a:xfrm>
            <a:off x="1496429" y="3334223"/>
            <a:ext cx="4181646" cy="5085715"/>
            <a:chOff x="1496429" y="3334223"/>
            <a:chExt cx="4181646" cy="5085715"/>
          </a:xfrm>
        </p:grpSpPr>
        <p:sp>
          <p:nvSpPr>
            <p:cNvPr id="4" name="object 4"/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 rot="681074"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8A3A4B-8095-4ED5-A926-B6D90F3C204F}"/>
              </a:ext>
            </a:extLst>
          </p:cNvPr>
          <p:cNvSpPr/>
          <p:nvPr/>
        </p:nvSpPr>
        <p:spPr>
          <a:xfrm>
            <a:off x="7834587" y="3221411"/>
            <a:ext cx="100520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600" b="1" kern="0" spc="-5" dirty="0">
                <a:solidFill>
                  <a:srgbClr val="008238"/>
                </a:solidFill>
                <a:latin typeface="TT Norms"/>
                <a:ea typeface="+mj-ea"/>
              </a:rPr>
              <a:t>Привет, </a:t>
            </a:r>
          </a:p>
          <a:p>
            <a:pPr algn="ctr"/>
            <a:r>
              <a:rPr lang="ru-RU" sz="9600" b="1" kern="0" spc="-5" dirty="0">
                <a:solidFill>
                  <a:srgbClr val="008238"/>
                </a:solidFill>
                <a:latin typeface="TT Norms"/>
                <a:ea typeface="+mj-ea"/>
              </a:rPr>
              <a:t>это снова я, </a:t>
            </a:r>
          </a:p>
          <a:p>
            <a:pPr algn="ctr"/>
            <a:r>
              <a:rPr lang="ru-RU" sz="9600" b="1" kern="0" spc="-5" dirty="0" err="1">
                <a:solidFill>
                  <a:srgbClr val="008238"/>
                </a:solidFill>
                <a:latin typeface="TT Norms"/>
                <a:ea typeface="+mj-ea"/>
              </a:rPr>
              <a:t>Добрик</a:t>
            </a:r>
            <a:r>
              <a:rPr lang="ru-RU" sz="9600" b="1" kern="0" spc="-5" dirty="0">
                <a:solidFill>
                  <a:srgbClr val="008238"/>
                </a:solidFill>
                <a:latin typeface="TT Norms"/>
                <a:ea typeface="+mj-ea"/>
              </a:rPr>
              <a:t>!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D35E87-2A08-4411-8993-5651C6B3F24E}"/>
              </a:ext>
            </a:extLst>
          </p:cNvPr>
          <p:cNvGrpSpPr/>
          <p:nvPr/>
        </p:nvGrpSpPr>
        <p:grpSpPr>
          <a:xfrm>
            <a:off x="8823058" y="4170073"/>
            <a:ext cx="6900477" cy="4636351"/>
            <a:chOff x="9609349" y="706121"/>
            <a:chExt cx="8349577" cy="5247584"/>
          </a:xfrm>
        </p:grpSpPr>
        <p:sp>
          <p:nvSpPr>
            <p:cNvPr id="17" name="bk object 16">
              <a:extLst>
                <a:ext uri="{FF2B5EF4-FFF2-40B4-BE49-F238E27FC236}">
                  <a16:creationId xmlns:a16="http://schemas.microsoft.com/office/drawing/2014/main" id="{8A2A8A24-E64C-4856-A983-66BCC73C975E}"/>
                </a:ext>
              </a:extLst>
            </p:cNvPr>
            <p:cNvSpPr/>
            <p:nvPr/>
          </p:nvSpPr>
          <p:spPr>
            <a:xfrm>
              <a:off x="9609349" y="706121"/>
              <a:ext cx="8349577" cy="5247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DA18EA1-8B48-48ED-A90E-802BE0EBA5CA}"/>
                </a:ext>
              </a:extLst>
            </p:cNvPr>
            <p:cNvSpPr/>
            <p:nvPr/>
          </p:nvSpPr>
          <p:spPr>
            <a:xfrm>
              <a:off x="9969176" y="2533595"/>
              <a:ext cx="7686133" cy="1455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kern="0" spc="-5" dirty="0">
                  <a:solidFill>
                    <a:srgbClr val="008238"/>
                  </a:solidFill>
                  <a:latin typeface="TT Norms Bold" panose="02000803040000020004" pitchFamily="50" charset="-52"/>
                  <a:ea typeface="+mj-ea"/>
                </a:rPr>
                <a:t>Поиграем?</a:t>
              </a:r>
              <a:endParaRPr lang="ru-RU" sz="8000" dirty="0">
                <a:solidFill>
                  <a:srgbClr val="008238"/>
                </a:solidFill>
                <a:latin typeface="TT Norms Bold" panose="02000803040000020004" pitchFamily="50" charset="-52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E92DEB3-50BB-47D6-81DE-A2661E10ED46}"/>
              </a:ext>
            </a:extLst>
          </p:cNvPr>
          <p:cNvGrpSpPr/>
          <p:nvPr/>
        </p:nvGrpSpPr>
        <p:grpSpPr>
          <a:xfrm>
            <a:off x="4697896" y="5998850"/>
            <a:ext cx="3455905" cy="4203070"/>
            <a:chOff x="1496429" y="3334223"/>
            <a:chExt cx="4181646" cy="5085715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B5BFD4AF-2C2D-4BC1-8BA3-5CCDD2FC2C99}"/>
                </a:ext>
              </a:extLst>
            </p:cNvPr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93BED4AA-360A-49A3-8445-1E621EA9A804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5C2B7040-01C1-4E0E-96B9-CC918AC3BC4C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9ECDE985-5FBA-44A2-9CAC-B32E0587F56B}"/>
                </a:ext>
              </a:extLst>
            </p:cNvPr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6140FD82-0B73-4EA7-BD0F-F0CC295ACCA2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2E6A680E-22B3-4917-956B-4BD46F973370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B9523954-9D9C-40F3-BC88-643A2993D35A}"/>
                </a:ext>
              </a:extLst>
            </p:cNvPr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FECC922B-8FCD-485E-961B-7EDB82A011BA}"/>
                </a:ext>
              </a:extLst>
            </p:cNvPr>
            <p:cNvSpPr/>
            <p:nvPr/>
          </p:nvSpPr>
          <p:spPr>
            <a:xfrm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9D02C5-7CB3-4CB0-AE27-78346A6BAD94}"/>
              </a:ext>
            </a:extLst>
          </p:cNvPr>
          <p:cNvSpPr/>
          <p:nvPr/>
        </p:nvSpPr>
        <p:spPr>
          <a:xfrm>
            <a:off x="2508250" y="1262699"/>
            <a:ext cx="145876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kern="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Bold" panose="02000803040000020004" pitchFamily="50" charset="-52"/>
                <a:ea typeface="+mj-ea"/>
              </a:rPr>
              <a:t>«Эстафета слов»</a:t>
            </a:r>
          </a:p>
        </p:txBody>
      </p:sp>
    </p:spTree>
    <p:extLst>
      <p:ext uri="{BB962C8B-B14F-4D97-AF65-F5344CB8AC3E}">
        <p14:creationId xmlns:p14="http://schemas.microsoft.com/office/powerpoint/2010/main" val="34723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7CEC84-988A-4B90-836C-4D4A24CC9638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008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003BD-D155-42F4-9C80-6B9C08995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3877" y="3658334"/>
            <a:ext cx="13876346" cy="2819400"/>
          </a:xfrm>
        </p:spPr>
        <p:txBody>
          <a:bodyPr/>
          <a:lstStyle/>
          <a:p>
            <a:pPr algn="l"/>
            <a:r>
              <a:rPr lang="ru-RU" sz="16600" dirty="0">
                <a:solidFill>
                  <a:schemeClr val="bg1"/>
                </a:solidFill>
              </a:rPr>
              <a:t>Донор крови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C17B156-5D23-4AFA-B3C8-412640D92759}"/>
              </a:ext>
            </a:extLst>
          </p:cNvPr>
          <p:cNvSpPr txBox="1">
            <a:spLocks/>
          </p:cNvSpPr>
          <p:nvPr/>
        </p:nvSpPr>
        <p:spPr>
          <a:xfrm>
            <a:off x="1214664" y="1806105"/>
            <a:ext cx="931229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ea typeface="+mj-ea"/>
                <a:cs typeface="TT Norms"/>
              </a:defRPr>
            </a:lvl1pPr>
          </a:lstStyle>
          <a:p>
            <a:r>
              <a:rPr lang="ru-RU" sz="8000" kern="0" dirty="0">
                <a:solidFill>
                  <a:srgbClr val="D6FBCD"/>
                </a:solidFill>
              </a:rPr>
              <a:t>Донорская акция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DF7F08F-2017-4B6A-A9F3-1A2FD34F2F05}"/>
              </a:ext>
            </a:extLst>
          </p:cNvPr>
          <p:cNvSpPr txBox="1">
            <a:spLocks/>
          </p:cNvSpPr>
          <p:nvPr/>
        </p:nvSpPr>
        <p:spPr>
          <a:xfrm>
            <a:off x="10052050" y="7254875"/>
            <a:ext cx="82296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ea typeface="+mj-ea"/>
                <a:cs typeface="TT Norms"/>
              </a:defRPr>
            </a:lvl1pPr>
          </a:lstStyle>
          <a:p>
            <a:r>
              <a:rPr lang="ru-RU" sz="9600" kern="0" dirty="0">
                <a:solidFill>
                  <a:srgbClr val="D6FBCD"/>
                </a:solidFill>
              </a:rPr>
              <a:t>Безвозмездно</a:t>
            </a:r>
            <a:endParaRPr lang="ru-RU" kern="0" dirty="0">
              <a:solidFill>
                <a:srgbClr val="D6FBCD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C3E0600-5543-4F87-9692-63BC92F11D02}"/>
              </a:ext>
            </a:extLst>
          </p:cNvPr>
          <p:cNvSpPr txBox="1">
            <a:spLocks/>
          </p:cNvSpPr>
          <p:nvPr/>
        </p:nvSpPr>
        <p:spPr>
          <a:xfrm>
            <a:off x="2051050" y="7806154"/>
            <a:ext cx="65532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ea typeface="+mj-ea"/>
                <a:cs typeface="TT Norms"/>
              </a:defRPr>
            </a:lvl1pPr>
          </a:lstStyle>
          <a:p>
            <a:r>
              <a:rPr lang="ru-RU" sz="6000" kern="0" dirty="0">
                <a:solidFill>
                  <a:srgbClr val="D6FBCD"/>
                </a:solidFill>
                <a:cs typeface="+mn-cs"/>
              </a:rPr>
              <a:t>Человек </a:t>
            </a:r>
            <a:br>
              <a:rPr lang="ru-RU" sz="6000" kern="0" dirty="0">
                <a:solidFill>
                  <a:srgbClr val="D6FBCD"/>
                </a:solidFill>
                <a:cs typeface="+mn-cs"/>
              </a:rPr>
            </a:br>
            <a:r>
              <a:rPr lang="ru-RU" sz="6000" kern="0" dirty="0">
                <a:solidFill>
                  <a:srgbClr val="D6FBCD"/>
                </a:solidFill>
                <a:cs typeface="+mn-cs"/>
              </a:rPr>
              <a:t>с Большой буквы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B0916E-0D1C-49F3-8496-FD3043FA5024}"/>
              </a:ext>
            </a:extLst>
          </p:cNvPr>
          <p:cNvSpPr/>
          <p:nvPr/>
        </p:nvSpPr>
        <p:spPr>
          <a:xfrm>
            <a:off x="11741618" y="1006475"/>
            <a:ext cx="69317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kern="0" dirty="0">
                <a:solidFill>
                  <a:srgbClr val="D6FBCD"/>
                </a:solidFill>
                <a:latin typeface="TT Norms"/>
                <a:ea typeface="+mj-ea"/>
              </a:rPr>
              <a:t>Путь донора</a:t>
            </a:r>
          </a:p>
        </p:txBody>
      </p:sp>
    </p:spTree>
    <p:extLst>
      <p:ext uri="{BB962C8B-B14F-4D97-AF65-F5344CB8AC3E}">
        <p14:creationId xmlns:p14="http://schemas.microsoft.com/office/powerpoint/2010/main" val="6107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5EB741-B213-4367-B060-48DAC3390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019337"/>
            <a:ext cx="14516100" cy="822788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823BE7-000A-4719-8456-75D70A95D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ru-RU" dirty="0" err="1"/>
              <a:t>мотрим</a:t>
            </a:r>
            <a:r>
              <a:rPr lang="ru-RU" dirty="0"/>
              <a:t> видео</a:t>
            </a:r>
          </a:p>
        </p:txBody>
      </p:sp>
      <p:sp>
        <p:nvSpPr>
          <p:cNvPr id="3" name="Равнобедренный треугольник 2">
            <a:hlinkClick r:id="rId3"/>
            <a:extLst>
              <a:ext uri="{FF2B5EF4-FFF2-40B4-BE49-F238E27FC236}">
                <a16:creationId xmlns:a16="http://schemas.microsoft.com/office/drawing/2014/main" id="{A4387E7A-8BC0-436A-8DD5-37A92EF2CE6E}"/>
              </a:ext>
            </a:extLst>
          </p:cNvPr>
          <p:cNvSpPr/>
          <p:nvPr/>
        </p:nvSpPr>
        <p:spPr>
          <a:xfrm rot="5400000">
            <a:off x="10022682" y="5303043"/>
            <a:ext cx="1135541" cy="10768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7CEC84-988A-4B90-836C-4D4A24CC9638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008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003BD-D155-42F4-9C80-6B9C08995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363" y="3521075"/>
            <a:ext cx="12729373" cy="2554545"/>
          </a:xfrm>
        </p:spPr>
        <p:txBody>
          <a:bodyPr/>
          <a:lstStyle/>
          <a:p>
            <a:pPr algn="l"/>
            <a:r>
              <a:rPr lang="ru-RU" sz="16600" dirty="0">
                <a:solidFill>
                  <a:schemeClr val="bg1"/>
                </a:solidFill>
              </a:rPr>
              <a:t>Путь донора</a:t>
            </a:r>
          </a:p>
        </p:txBody>
      </p:sp>
    </p:spTree>
    <p:extLst>
      <p:ext uri="{BB962C8B-B14F-4D97-AF65-F5344CB8AC3E}">
        <p14:creationId xmlns:p14="http://schemas.microsoft.com/office/powerpoint/2010/main" val="39516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74084-3B46-40BE-96F9-FD7CD19F4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099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B9322-A0D9-41C5-A39A-7A184DF6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549275"/>
            <a:ext cx="11388500" cy="1661993"/>
          </a:xfrm>
        </p:spPr>
        <p:txBody>
          <a:bodyPr/>
          <a:lstStyle/>
          <a:p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50" charset="-52"/>
              </a:rPr>
              <a:t>Шаг первый. </a:t>
            </a:r>
            <a:r>
              <a:rPr lang="ru-RU" dirty="0"/>
              <a:t/>
            </a:r>
            <a:br>
              <a:rPr lang="ru-RU" dirty="0"/>
            </a:br>
            <a:r>
              <a:rPr lang="ru-RU" sz="6000" dirty="0"/>
              <a:t>Регистратура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1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B4BFA9-773C-4C26-92E8-0D2098F2B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" y="397"/>
            <a:ext cx="20090148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B9322-A0D9-41C5-A39A-7A184DF6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549276"/>
            <a:ext cx="17602200" cy="1661993"/>
          </a:xfrm>
        </p:spPr>
        <p:txBody>
          <a:bodyPr/>
          <a:lstStyle/>
          <a:p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50" charset="-52"/>
              </a:rPr>
              <a:t>Шаг второй</a:t>
            </a:r>
            <a:b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50" charset="-52"/>
              </a:rPr>
            </a:br>
            <a:r>
              <a:rPr lang="ru-RU" sz="6000" dirty="0"/>
              <a:t>Медицинское обследование. Анализ крови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1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0F088-1B0B-4D95-91DA-199C705D6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099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B9322-A0D9-41C5-A39A-7A184DF6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549276"/>
            <a:ext cx="17602200" cy="1661993"/>
          </a:xfrm>
        </p:spPr>
        <p:txBody>
          <a:bodyPr/>
          <a:lstStyle/>
          <a:p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50" charset="-52"/>
              </a:rPr>
              <a:t>Шаг третий</a:t>
            </a:r>
            <a:b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50" charset="-52"/>
              </a:rPr>
            </a:br>
            <a:r>
              <a:rPr lang="ru-RU" sz="6000" dirty="0"/>
              <a:t>Медицинское обследование. Прием врача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1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57</Words>
  <Application>Microsoft Office PowerPoint</Application>
  <PresentationFormat>Произвольный</PresentationFormat>
  <Paragraphs>25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TT Norms</vt:lpstr>
      <vt:lpstr>TT Norms Bold</vt:lpstr>
      <vt:lpstr>Calibri</vt:lpstr>
      <vt:lpstr>TT Norms Medium</vt:lpstr>
      <vt:lpstr>Office Theme</vt:lpstr>
      <vt:lpstr>Школа позитивных  привычек</vt:lpstr>
      <vt:lpstr>Презентация PowerPoint</vt:lpstr>
      <vt:lpstr>Презентация PowerPoint</vt:lpstr>
      <vt:lpstr>Донор крови</vt:lpstr>
      <vt:lpstr>Cмотрим видео</vt:lpstr>
      <vt:lpstr>Путь донора</vt:lpstr>
      <vt:lpstr>Шаг первый.  Регистратура</vt:lpstr>
      <vt:lpstr>Шаг второй Медицинское обследование. Анализ крови</vt:lpstr>
      <vt:lpstr>Шаг третий Медицинское обследование. Прием врача</vt:lpstr>
      <vt:lpstr>Шаг четвертый Процедура сдачи крови или ее компонентов</vt:lpstr>
      <vt:lpstr>Шаг пятый Пункт выдачи справок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БЛАГОТВОРИТЕЛЬНОСТИ  ОБРАЗ ЖИЗНИ</dc:title>
  <dc:creator>Vladov, Vadim</dc:creator>
  <cp:lastModifiedBy>Настя Соколова</cp:lastModifiedBy>
  <cp:revision>101</cp:revision>
  <dcterms:created xsi:type="dcterms:W3CDTF">2018-02-24T22:47:51Z</dcterms:created>
  <dcterms:modified xsi:type="dcterms:W3CDTF">2022-07-27T10:40:22Z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2018-02-25T00:00:00Z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2018-02-24T00:00:00Z</vt:filetime>
  </property>
</Properties>
</file>