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1"/>
  </p:notesMasterIdLst>
  <p:sldIdLst>
    <p:sldId id="256" r:id="rId2"/>
    <p:sldId id="287" r:id="rId3"/>
    <p:sldId id="260" r:id="rId4"/>
    <p:sldId id="259" r:id="rId5"/>
    <p:sldId id="257" r:id="rId6"/>
    <p:sldId id="290" r:id="rId7"/>
    <p:sldId id="292" r:id="rId8"/>
    <p:sldId id="289" r:id="rId9"/>
    <p:sldId id="29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A3D1B3"/>
    <a:srgbClr val="99CB38"/>
    <a:srgbClr val="62B034"/>
    <a:srgbClr val="0D1940"/>
    <a:srgbClr val="000000"/>
    <a:srgbClr val="00802D"/>
    <a:srgbClr val="FFFFFF"/>
    <a:srgbClr val="3963A8"/>
    <a:srgbClr val="8CD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240B6-E4DE-41C0-ACAA-F824C296477F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2B5F-E1C6-4FC1-BAFB-736BDCC118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0AE2135-16FD-4CDE-87C8-77BF0844B580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C118-763D-414F-8404-4BE6269CB4D3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9127-253A-44E3-A4B9-4AAA8363B15D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A9EB-B8B4-451C-93FE-2EE6A1D13718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7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52E5-908B-4380-A84D-92DCFC2AF2FE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5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3A5C-A4B6-4FDF-A8DE-76A5C6143F9D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FC0D-C014-4A96-B8ED-DF83DCC3AC2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16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865-4D72-46D7-978A-3061AE952183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9075-4725-442D-8035-CAE8B85123A5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350-6582-48FD-8010-E5D7516EFB83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79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12AF-3F8E-4607-B852-75D2751D0624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0BC0B9C-43BE-438E-A745-184ED91FA27E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5DA2329-5090-4548-8392-A17F9EFA7F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0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92" y="759278"/>
            <a:ext cx="11922579" cy="312692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Думай о главном!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792" y="4968301"/>
            <a:ext cx="8270421" cy="1463040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И.Б. ШУЛЬГИНА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</a:t>
            </a:r>
            <a:r>
              <a:rPr lang="ru-RU" dirty="0">
                <a:solidFill>
                  <a:schemeClr val="tx1"/>
                </a:solidFill>
              </a:rPr>
              <a:t>ПРОЕКТА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Ш</a:t>
            </a:r>
            <a:r>
              <a:rPr lang="ru-RU" dirty="0" smtClean="0">
                <a:solidFill>
                  <a:schemeClr val="tx1"/>
                </a:solidFill>
              </a:rPr>
              <a:t>КОЛА </a:t>
            </a:r>
            <a:r>
              <a:rPr lang="ru-RU" dirty="0">
                <a:solidFill>
                  <a:schemeClr val="tx1"/>
                </a:solidFill>
              </a:rPr>
              <a:t>ПОЗИТИВНЫХ ПРИВЫЧЕК» БФ «ОБРАЗ ЖИЗНИ»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К.П.Н., ЗАСЛУЖЕННЫЙ УЧИТЕЛЬ </a:t>
            </a:r>
            <a:r>
              <a:rPr lang="ru-RU" dirty="0" smtClean="0">
                <a:solidFill>
                  <a:schemeClr val="tx1"/>
                </a:solidFill>
              </a:rPr>
              <a:t>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object 3"/>
          <p:cNvSpPr/>
          <p:nvPr/>
        </p:nvSpPr>
        <p:spPr>
          <a:xfrm>
            <a:off x="8575179" y="4467765"/>
            <a:ext cx="3486192" cy="278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16" y="505895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Душа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63" y="2082945"/>
            <a:ext cx="7123208" cy="46753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i="1" dirty="0"/>
              <a:t>Душа – это то, что болит у человека, когда все тело здорово. </a:t>
            </a:r>
            <a:r>
              <a:rPr lang="ru-RU" sz="1600" i="1" dirty="0" smtClean="0"/>
              <a:t>Ведь </a:t>
            </a:r>
            <a:r>
              <a:rPr lang="ru-RU" sz="1600" i="1" dirty="0"/>
              <a:t>говорим же мы (и ощущаем), что не мозг болит, </a:t>
            </a:r>
            <a:r>
              <a:rPr lang="ru-RU" sz="1600" i="1" dirty="0" smtClean="0"/>
              <a:t>не </a:t>
            </a:r>
            <a:r>
              <a:rPr lang="ru-RU" sz="1600" i="1" dirty="0"/>
              <a:t>сердечная мышца – душа болит.</a:t>
            </a:r>
            <a:br>
              <a:rPr lang="ru-RU" sz="1600" i="1" dirty="0"/>
            </a:br>
            <a:r>
              <a:rPr lang="ru-RU" sz="1600" dirty="0"/>
              <a:t>диакон </a:t>
            </a:r>
            <a:r>
              <a:rPr lang="ru-RU" sz="1600" dirty="0" smtClean="0"/>
              <a:t>Андрей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Душа́ (от старослав. доуша) греч  ψυχή, лат. </a:t>
            </a:r>
            <a:r>
              <a:rPr lang="ru-RU" sz="1600" i="1" dirty="0"/>
              <a:t>anima</a:t>
            </a:r>
            <a:r>
              <a:rPr lang="ru-RU" sz="1600" dirty="0"/>
              <a:t>) — согласно религиозным и некоторым философским учениям, бессмертная субстанция, нематериальная сущность, в которой выражена божественная природа и сущность человека, его личность, дающая начало и обуславливающая его жизнь, способность ощущения, мышления, сознания, чувств и воли, обычно противопоставляемая телу</a:t>
            </a:r>
            <a:r>
              <a:rPr lang="ru-RU" sz="16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Согласно толковому словарю русского языка Д. Н. Ушакова, душа: В религиозных и идеалистических представлениях — нематериальное начало жизни, иногда противополагаемое телу; бесплотное существо, остающееся после смерти тела человека.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r>
              <a:rPr lang="ru-RU" sz="1600" dirty="0"/>
              <a:t>Душевность — ореол, теплота, наполненность, выраженная в благих действиях. Это свойственная некоторым людям эмоциональная самоотдача. Это стремление выслушать и помочь советом или делом. Душевный поступок — это исходящее изнутри желание проявить свою любовь к ближнему.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</p:txBody>
      </p:sp>
      <p:pic>
        <p:nvPicPr>
          <p:cNvPr id="6" name="Picture 6" descr="https://relrus.ru/uploads/posts/2018-08/poyavilsya-sayt-gde-mozhno-kupit-chelovecheskuyu-dushu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5" y="2992583"/>
            <a:ext cx="4260413" cy="266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88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15581" y="483427"/>
            <a:ext cx="9720072" cy="1402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/>
              <a:t>Дух и духовность </a:t>
            </a:r>
            <a:endParaRPr lang="ru-RU" sz="4400" cap="none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9684" y="2076628"/>
            <a:ext cx="6906214" cy="4374047"/>
          </a:xfrm>
        </p:spPr>
        <p:txBody>
          <a:bodyPr>
            <a:normAutofit/>
          </a:bodyPr>
          <a:lstStyle/>
          <a:p>
            <a:r>
              <a:rPr lang="ru-RU" sz="1600" dirty="0"/>
              <a:t>Маленькое тело, обусловленное духом и воодушевленное неугасимой верой в свою миссию, может изменять ход истории</a:t>
            </a:r>
            <a:r>
              <a:rPr lang="ru-RU" sz="1600" dirty="0" smtClean="0"/>
              <a:t>. Махатма Ганди</a:t>
            </a:r>
          </a:p>
          <a:p>
            <a:r>
              <a:rPr lang="ru-RU" sz="1600" dirty="0" smtClean="0"/>
              <a:t>Разум </a:t>
            </a:r>
            <a:r>
              <a:rPr lang="ru-RU" sz="1600" dirty="0"/>
              <a:t>без духа не способен творить и делать открытия. Только высшая сила может вести в нужном направлении. В противном случае разум попадает под влияние деструктивных сил. Начинается деградация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Духо́вность — в самом общем смысле — совокупность проявлений духа в мире и человеке. В социологии, культурологии и публицистике «духовностью» часто называют объединяющие начала общества, выражаемые в виде моральных ценностей и традиций, сконцентрированные, как правило, в религиозных учениях и практиках, а также в художественных образах искусства. В рамках такого подхода, проекция духовности в индивидуальном сознании называется совестью, а также утверждается, что укрепление духовности осуществляется в процессе проповеди (увещания), просвещения, воспитательной или патриотической работы.</a:t>
            </a:r>
          </a:p>
          <a:p>
            <a:endParaRPr lang="ru-RU" sz="1600" dirty="0"/>
          </a:p>
        </p:txBody>
      </p:sp>
      <p:pic>
        <p:nvPicPr>
          <p:cNvPr id="2058" name="Picture 10" descr="https://avatars.mds.yandex.net/get-zen_doc/1703615/pub_5dc664fbff3a313b56ed4c54_5dc666d579a58f40873a2a0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42" y="2518757"/>
            <a:ext cx="3878657" cy="26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057" y="723572"/>
            <a:ext cx="10991042" cy="101747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Бездуховность</a:t>
            </a:r>
            <a:endParaRPr lang="ru-RU" sz="54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9839" y="1984611"/>
            <a:ext cx="6469168" cy="461092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/>
              <a:t>Свойство</a:t>
            </a:r>
            <a:r>
              <a:rPr lang="ru-RU" sz="1600" dirty="0"/>
              <a:t> личности, </a:t>
            </a:r>
            <a:r>
              <a:rPr lang="ru-RU" sz="1600" dirty="0" smtClean="0"/>
              <a:t>жизнедеятельность</a:t>
            </a:r>
            <a:r>
              <a:rPr lang="ru-RU" sz="1600" dirty="0"/>
              <a:t> которой проходит в полном </a:t>
            </a:r>
            <a:r>
              <a:rPr lang="ru-RU" sz="1600" dirty="0" smtClean="0"/>
              <a:t>про тиворечии</a:t>
            </a:r>
            <a:r>
              <a:rPr lang="ru-RU" sz="1600" dirty="0"/>
              <a:t> с законами природы, общества и нравственными </a:t>
            </a:r>
            <a:r>
              <a:rPr lang="ru-RU" sz="1600" dirty="0" smtClean="0"/>
              <a:t>догматами веры</a:t>
            </a:r>
            <a:r>
              <a:rPr lang="ru-RU" sz="1600" dirty="0"/>
              <a:t>. В результате этого складывается «неразумный </a:t>
            </a:r>
            <a:r>
              <a:rPr lang="ru-RU" sz="1600" dirty="0" smtClean="0"/>
              <a:t>дух»,</a:t>
            </a:r>
            <a:r>
              <a:rPr lang="ru-RU" sz="1600" dirty="0"/>
              <a:t> не способный к анализу и оценке собственных действий. </a:t>
            </a:r>
            <a:endParaRPr 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/>
              <a:t>Это</a:t>
            </a:r>
            <a:r>
              <a:rPr lang="ru-RU" sz="1600" dirty="0"/>
              <a:t> кризис духа, а следовательно и кризис человека. Она проявляется в форме ложного мировоззрения, подмене цели жизни ее средствами, </a:t>
            </a:r>
            <a:r>
              <a:rPr lang="ru-RU" sz="1600" dirty="0" smtClean="0"/>
              <a:t>    душевной</a:t>
            </a:r>
            <a:r>
              <a:rPr lang="ru-RU" sz="1600" dirty="0"/>
              <a:t> грубости и эгоизма, в форме различных страстей и пороков, в отсутствии целостной картины мира, в неспособности человека </a:t>
            </a:r>
            <a:r>
              <a:rPr lang="ru-RU" sz="1600" dirty="0" smtClean="0"/>
              <a:t>                различать</a:t>
            </a:r>
            <a:r>
              <a:rPr lang="ru-RU" sz="1600" dirty="0"/>
              <a:t> </a:t>
            </a:r>
            <a:r>
              <a:rPr lang="ru-RU" sz="1600" dirty="0" smtClean="0"/>
              <a:t>добро</a:t>
            </a:r>
            <a:r>
              <a:rPr lang="ru-RU" sz="1600" dirty="0"/>
              <a:t> и зло. </a:t>
            </a:r>
            <a:endParaRPr lang="ru-RU" sz="16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/>
              <a:t>Бездуховность</a:t>
            </a:r>
            <a:r>
              <a:rPr lang="ru-RU" sz="1600" dirty="0"/>
              <a:t> разрушительная для самого человека, губительна для </a:t>
            </a:r>
            <a:r>
              <a:rPr lang="ru-RU" sz="1600" dirty="0" smtClean="0"/>
              <a:t>       общества</a:t>
            </a:r>
            <a:r>
              <a:rPr lang="ru-RU" sz="1600" dirty="0"/>
              <a:t> в целом, это верный признак отклонения от Истины, Добра и </a:t>
            </a:r>
            <a:r>
              <a:rPr lang="ru-RU" sz="1600" dirty="0" smtClean="0"/>
              <a:t>  Любви</a:t>
            </a:r>
            <a:r>
              <a:rPr lang="ru-RU" sz="1600" dirty="0"/>
              <a:t>, от духовности как стержня человеческой жизнедеятельности</a:t>
            </a:r>
            <a:r>
              <a:rPr lang="ru-RU" sz="1600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/>
              <a:t>Отсутствие </a:t>
            </a:r>
            <a:r>
              <a:rPr lang="ru-RU" sz="1600" dirty="0"/>
              <a:t>у индивида высоких духовных принципов, высоких стремлений, идеалов, возвышенных чувств. </a:t>
            </a:r>
            <a:r>
              <a:rPr lang="ru-RU" sz="1600" dirty="0" smtClean="0"/>
              <a:t>Бездуховность </a:t>
            </a:r>
            <a:r>
              <a:rPr lang="ru-RU" sz="1600" dirty="0"/>
              <a:t>может сочетаться с легкомыслием, корыстолюбием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s://mir-s3-cdn-cf.behance.net/project_modules/1400_opt_1/9190aa48769119.58a1ba2876d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57" y="2370667"/>
            <a:ext cx="4415738" cy="32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22" y="776797"/>
            <a:ext cx="9793551" cy="10178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</a:t>
            </a:r>
            <a:r>
              <a:rPr lang="ru-RU" sz="5400" dirty="0" smtClean="0"/>
              <a:t>Мировоззрение</a:t>
            </a:r>
            <a:endParaRPr lang="ru-RU" sz="54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35652" y="2145849"/>
            <a:ext cx="5586153" cy="42062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Это </a:t>
            </a:r>
            <a:r>
              <a:rPr lang="ru-RU" sz="1600" dirty="0"/>
              <a:t>наши принципы, установки, представления о мире. Мы воспринимаем и понимаем реальность именно через призму мировоззрения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Мировоззрение человека — сложный механизм, который состоит из представлений об окружающем мире и системы моральных ценностей конкретной личности. Эта структура психики объединяет мнения, поступки и этические нормы, которые допустимы для конкретного человека.</a:t>
            </a:r>
          </a:p>
          <a:p>
            <a:r>
              <a:rPr lang="ru-RU" sz="1600" dirty="0"/>
              <a:t>Другими словами, мировоззрение — система взглядов на мир и место человека, общества и человечества в нем, на отношение человека к миру и самому себе, а также соответствующие этим взглядам основные жизненные позиции людей, их идеалы, принципы деятельности, ценностные ориентации.</a:t>
            </a:r>
          </a:p>
          <a:p>
            <a:endParaRPr lang="ru-RU" dirty="0"/>
          </a:p>
        </p:txBody>
      </p:sp>
      <p:pic>
        <p:nvPicPr>
          <p:cNvPr id="1026" name="Picture 2" descr="https://roardi.ru/assets/images/otdyh/zachem%201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90" y="2286000"/>
            <a:ext cx="4614951" cy="31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066" y="560278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Духовный мир человека</a:t>
            </a:r>
            <a:endParaRPr lang="ru-RU" sz="5400" b="1" dirty="0"/>
          </a:p>
        </p:txBody>
      </p:sp>
      <p:pic>
        <p:nvPicPr>
          <p:cNvPr id="3080" name="Picture 8" descr="https://shmk.ru/wp-content/uploads/rostok-duhov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2" y="4359569"/>
            <a:ext cx="1878677" cy="12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047" y="5958605"/>
            <a:ext cx="651717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Духовный мир человека</a:t>
            </a:r>
            <a:endParaRPr lang="ru-RU" sz="3200" dirty="0"/>
          </a:p>
        </p:txBody>
      </p:sp>
      <p:sp>
        <p:nvSpPr>
          <p:cNvPr id="6" name="Стрелка вправо 5"/>
          <p:cNvSpPr/>
          <p:nvPr/>
        </p:nvSpPr>
        <p:spPr>
          <a:xfrm rot="19069337">
            <a:off x="8263304" y="5062474"/>
            <a:ext cx="1095763" cy="6068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03225" y="3990237"/>
            <a:ext cx="18786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Познание </a:t>
            </a:r>
            <a:endParaRPr lang="ru-RU" dirty="0"/>
          </a:p>
        </p:txBody>
      </p:sp>
      <p:pic>
        <p:nvPicPr>
          <p:cNvPr id="2050" name="Picture 2" descr="https://steshka.ru/wp-content/uploads/2015/02/child_developme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25" y="4359569"/>
            <a:ext cx="1878677" cy="11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rot="16200000">
            <a:off x="3817254" y="4601405"/>
            <a:ext cx="1495764" cy="6068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9679" y="2155805"/>
            <a:ext cx="18786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Эмоции</a:t>
            </a:r>
            <a:endParaRPr lang="ru-RU" dirty="0"/>
          </a:p>
        </p:txBody>
      </p:sp>
      <p:pic>
        <p:nvPicPr>
          <p:cNvPr id="2052" name="Picture 4" descr="https://proftest.me/wp-content/uploads/2020/09/ung-tempera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69680" y="2526482"/>
            <a:ext cx="1878677" cy="1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6852" y="4018957"/>
            <a:ext cx="18786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Эмоции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13240134">
            <a:off x="2732051" y="4972694"/>
            <a:ext cx="1095763" cy="6068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6307081" y="4636855"/>
            <a:ext cx="1473294" cy="60682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38116" y="2203821"/>
            <a:ext cx="18786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Мировоззрение</a:t>
            </a:r>
            <a:endParaRPr lang="ru-RU" dirty="0"/>
          </a:p>
        </p:txBody>
      </p:sp>
      <p:pic>
        <p:nvPicPr>
          <p:cNvPr id="2054" name="Picture 6" descr="https://realcolonel.ru/wp-content/uploads/2014/06/%D0%A1%D0%BE%D1%85%D1%80%D0%B0%D0%BD%D0%B5%D0%BD%D0%BD%D0%BE%D0%B5-%D0%B8%D0%B7%D0%BE%D0%B1%D1%80%D0%B0%D0%B6%D0%B5%D0%BD%D0%B8%D0%B5-2014-6-25_19-38-56.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15" y="2572915"/>
            <a:ext cx="1878677" cy="15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3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Интеллектуальная карта</a:t>
            </a:r>
            <a:endParaRPr lang="ru-RU" dirty="0"/>
          </a:p>
        </p:txBody>
      </p:sp>
      <p:pic>
        <p:nvPicPr>
          <p:cNvPr id="5126" name="Picture 6" descr="https://psy-files.ru/wp-content/uploads/5/e/1/5e1acc045592c8ea0476109b651d1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2084832"/>
            <a:ext cx="10058399" cy="44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91942"/>
            <a:ext cx="9720072" cy="14996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Интеллектуальная карта</a:t>
            </a:r>
            <a:endParaRPr lang="ru-RU" sz="5400" b="1" dirty="0"/>
          </a:p>
        </p:txBody>
      </p:sp>
      <p:pic>
        <p:nvPicPr>
          <p:cNvPr id="3074" name="Picture 2" descr="https://cf.ppt-online.org/files/slide/k/kLhjOG1VxvMgHQd5B6sm9pec8liZb2uX0rDCtF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24" y="1691558"/>
            <a:ext cx="9422475" cy="49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7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Интеллектуальная карта</a:t>
            </a:r>
            <a:endParaRPr lang="ru-RU" dirty="0"/>
          </a:p>
        </p:txBody>
      </p:sp>
      <p:pic>
        <p:nvPicPr>
          <p:cNvPr id="4098" name="Picture 2" descr="https://ds05.infourok.ru/uploads/ex/0fdb/000d90e2-615f992c/hello_html_773d9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1823106"/>
            <a:ext cx="8976053" cy="49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329-5090-4548-8392-A17F9EFA7F7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8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4445</TotalTime>
  <Words>185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Calibri</vt:lpstr>
      <vt:lpstr>Times New Roman</vt:lpstr>
      <vt:lpstr>Tw Cen MT</vt:lpstr>
      <vt:lpstr>Tw Cen MT Condensed</vt:lpstr>
      <vt:lpstr>Wingdings 3</vt:lpstr>
      <vt:lpstr>Интеграл</vt:lpstr>
      <vt:lpstr>Думай о главном!</vt:lpstr>
      <vt:lpstr>Душа</vt:lpstr>
      <vt:lpstr>Презентация PowerPoint</vt:lpstr>
      <vt:lpstr>Бездуховность</vt:lpstr>
      <vt:lpstr> Мировоззрение</vt:lpstr>
      <vt:lpstr>Духовный мир человека</vt:lpstr>
      <vt:lpstr>Интеллектуальная карта</vt:lpstr>
      <vt:lpstr>Интеллектуальная карта</vt:lpstr>
      <vt:lpstr>Интеллектуальная карта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проекта  «Школа позитивных привычек»  в решении задач социальной адаптации школьников</dc:title>
  <dc:creator>FLOSTASCUORE</dc:creator>
  <cp:lastModifiedBy>Настя Соколова</cp:lastModifiedBy>
  <cp:revision>125</cp:revision>
  <dcterms:created xsi:type="dcterms:W3CDTF">2021-08-18T10:43:29Z</dcterms:created>
  <dcterms:modified xsi:type="dcterms:W3CDTF">2022-03-14T12:32:17Z</dcterms:modified>
</cp:coreProperties>
</file>