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64" r:id="rId3"/>
    <p:sldId id="266" r:id="rId4"/>
    <p:sldId id="268" r:id="rId5"/>
    <p:sldId id="269" r:id="rId6"/>
    <p:sldId id="270" r:id="rId7"/>
    <p:sldId id="271" r:id="rId8"/>
    <p:sldId id="273" r:id="rId9"/>
    <p:sldId id="276" r:id="rId10"/>
  </p:sldIdLst>
  <p:sldSz cx="9144000" cy="5143500" type="screen16x9"/>
  <p:notesSz cx="6858000" cy="9144000"/>
  <p:embeddedFontLst>
    <p:embeddedFont>
      <p:font typeface="Old Standard TT" panose="020B0604020202020204" charset="-52"/>
      <p:regular r:id="rId12"/>
      <p:bold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126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50;p1:notes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13314" name="Google Shape;51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98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99;p9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19;p11:notes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33794" name="Google Shape;120;p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38;p13:notes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37890" name="Google Shape;139;p1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45;p14:notes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39938" name="Google Shape;146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52;p15:notes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41986" name="Google Shape;153;p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60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4034" name="Google Shape;161;p16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74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175;p18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99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4274" name="Google Shape;200;p21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69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968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254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121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038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951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951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0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19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F11A70-DA44-4A4B-B37F-3002C0D80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471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150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320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711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022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259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57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577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F56D196-5B4D-41E2-8700-B19FDDBC5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53;p11"/>
          <p:cNvSpPr txBox="1">
            <a:spLocks noGrp="1"/>
          </p:cNvSpPr>
          <p:nvPr>
            <p:ph type="ctrTitle"/>
          </p:nvPr>
        </p:nvSpPr>
        <p:spPr>
          <a:xfrm>
            <a:off x="622300" y="569913"/>
            <a:ext cx="8521700" cy="32861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4000" dirty="0" smtClean="0">
                <a:latin typeface="Old Standard TT" charset="-52"/>
                <a:cs typeface="Arial" charset="0"/>
                <a:sym typeface="Old Standard TT" charset="-52"/>
              </a:rPr>
              <a:t>Маленькие </a:t>
            </a:r>
            <a:r>
              <a:rPr lang="ru-RU" sz="4000" dirty="0" smtClean="0">
                <a:latin typeface="Old Standard TT" charset="-52"/>
                <a:cs typeface="Arial" charset="0"/>
                <a:sym typeface="Old Standard TT" charset="-52"/>
              </a:rPr>
              <a:t>герои большой </a:t>
            </a:r>
            <a:r>
              <a:rPr lang="ru-RU" sz="4000" dirty="0" smtClean="0">
                <a:latin typeface="Old Standard TT" charset="-52"/>
                <a:cs typeface="Arial" charset="0"/>
                <a:sym typeface="Old Standard TT" charset="-52"/>
              </a:rPr>
              <a:t>войны</a:t>
            </a:r>
            <a:r>
              <a:rPr lang="ru-RU" sz="4000" dirty="0" smtClean="0">
                <a:latin typeface="Old Standard TT" charset="-52"/>
                <a:cs typeface="Arial" charset="0"/>
                <a:sym typeface="Old Standard TT" charset="-52"/>
              </a:rPr>
              <a:t/>
            </a:r>
            <a:br>
              <a:rPr lang="ru-RU" sz="4000" dirty="0" smtClean="0">
                <a:latin typeface="Old Standard TT" charset="-52"/>
                <a:cs typeface="Arial" charset="0"/>
                <a:sym typeface="Old Standard TT" charset="-52"/>
              </a:rPr>
            </a:br>
            <a:endParaRPr lang="ru-RU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12290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1249363" y="3173413"/>
            <a:ext cx="7583487" cy="11509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endParaRPr lang="ru-RU" smtClean="0">
              <a:latin typeface="Old Standard TT" charset="-52"/>
              <a:cs typeface="Arial" charset="0"/>
              <a:sym typeface="Old Standard TT" charset="-52"/>
            </a:endParaRPr>
          </a:p>
          <a:p>
            <a:pPr marL="0" indent="0" eaLnBrk="1" hangingPunct="1">
              <a:lnSpc>
                <a:spcPct val="138000"/>
              </a:lnSpc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endParaRPr lang="ru-RU" smtClean="0">
              <a:solidFill>
                <a:srgbClr val="B7B7B7"/>
              </a:solidFill>
              <a:latin typeface="Old Standard TT" charset="-52"/>
              <a:cs typeface="Arial" charset="0"/>
              <a:sym typeface="Old Standard TT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1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Маленькие герои большой войны. Кто они?</a:t>
            </a:r>
            <a:endParaRPr lang="ru-RU" sz="30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28675" name="Google Shape;103;p19"/>
          <p:cNvSpPr txBox="1">
            <a:spLocks noGrp="1"/>
          </p:cNvSpPr>
          <p:nvPr>
            <p:ph type="body" idx="1"/>
          </p:nvPr>
        </p:nvSpPr>
        <p:spPr>
          <a:xfrm flipH="1">
            <a:off x="2346325" y="5227638"/>
            <a:ext cx="254000" cy="890587"/>
          </a:xfrm>
        </p:spPr>
        <p:txBody>
          <a:bodyPr/>
          <a:lstStyle/>
          <a:p>
            <a:pPr indent="-228600"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endParaRPr lang="ru-RU" sz="180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pic>
        <p:nvPicPr>
          <p:cNvPr id="28674" name="Google Shape;10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3094038"/>
            <a:ext cx="23606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Google Shape;106;p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14" y="967258"/>
            <a:ext cx="2181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191" y="1032619"/>
            <a:ext cx="2376961" cy="1787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134" y="941906"/>
            <a:ext cx="2145978" cy="1609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507" y="2704368"/>
            <a:ext cx="3523793" cy="1981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6847" y="1167477"/>
            <a:ext cx="2365453" cy="138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6460" y="3038406"/>
            <a:ext cx="2532047" cy="1708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22;p21"/>
          <p:cNvSpPr txBox="1">
            <a:spLocks noGrp="1"/>
          </p:cNvSpPr>
          <p:nvPr>
            <p:ph type="title"/>
          </p:nvPr>
        </p:nvSpPr>
        <p:spPr>
          <a:xfrm>
            <a:off x="238125" y="63500"/>
            <a:ext cx="8442325" cy="125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Только не споют о лошадях…</a:t>
            </a: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/>
            </a:r>
            <a:b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</a:br>
            <a:endParaRPr lang="ru-RU" sz="30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32770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38125" y="755009"/>
            <a:ext cx="3645977" cy="156035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Лошади старались, как умели,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Вынесли героев из атак —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Чтоб герои в песнях прогремели,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Только не споют о лошадях…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(М. Щербаков, «Человек судьбой </a:t>
            </a: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своей играет</a:t>
            </a:r>
            <a:r>
              <a:rPr lang="ru-RU" sz="1300" dirty="0" smtClean="0">
                <a:latin typeface="Old Standard TT" charset="-52"/>
                <a:cs typeface="Arial" charset="0"/>
                <a:sym typeface="Old Standard TT" charset="-52"/>
              </a:rPr>
              <a:t>»)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1600"/>
              </a:spcAft>
              <a:buFont typeface="Old Standard TT" charset="-52"/>
              <a:buNone/>
            </a:pPr>
            <a:endParaRPr lang="ru-RU" sz="12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47" y="570452"/>
            <a:ext cx="3735003" cy="3003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3" y="2382591"/>
            <a:ext cx="24384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68" y="3162723"/>
            <a:ext cx="3054518" cy="1904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41;p23"/>
          <p:cNvSpPr txBox="1">
            <a:spLocks noGrp="1"/>
          </p:cNvSpPr>
          <p:nvPr>
            <p:ph type="title"/>
          </p:nvPr>
        </p:nvSpPr>
        <p:spPr>
          <a:xfrm>
            <a:off x="311150" y="152400"/>
            <a:ext cx="8521700" cy="612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3000" dirty="0" err="1" smtClean="0">
                <a:latin typeface="Old Standard TT" charset="-52"/>
                <a:cs typeface="Arial" charset="0"/>
                <a:sym typeface="Old Standard TT" charset="-52"/>
              </a:rPr>
              <a:t>Четырёхлапый</a:t>
            </a: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 </a:t>
            </a:r>
            <a:r>
              <a:rPr lang="ru-RU" sz="3000" dirty="0">
                <a:latin typeface="Old Standard TT" charset="-52"/>
                <a:cs typeface="Arial" charset="0"/>
                <a:sym typeface="Old Standard TT" charset="-52"/>
              </a:rPr>
              <a:t>храбрый батальон!</a:t>
            </a: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/>
            </a:r>
            <a:b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</a:b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/>
            </a:r>
            <a:b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</a:br>
            <a:endParaRPr lang="ru-RU" sz="30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151" y="757325"/>
            <a:ext cx="5007470" cy="1843262"/>
          </a:xfrm>
        </p:spPr>
        <p:txBody>
          <a:bodyPr/>
          <a:lstStyle/>
          <a:p>
            <a:pPr marL="152400" indent="0" eaLnBrk="1" hangingPunct="1">
              <a:spcBef>
                <a:spcPct val="0"/>
              </a:spcBef>
              <a:spcAft>
                <a:spcPct val="0"/>
              </a:spcAft>
              <a:buSzPts val="1200"/>
              <a:buFont typeface="Old Standard TT" charset="-52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вчарка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Джульбарс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четвероногий участник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Великой Отечественной войны.</a:t>
            </a:r>
          </a:p>
          <a:p>
            <a:pPr marL="152400" indent="0" eaLnBrk="1" hangingPunct="1">
              <a:spcBef>
                <a:spcPct val="0"/>
              </a:spcBef>
              <a:spcAft>
                <a:spcPct val="0"/>
              </a:spcAft>
              <a:buSzPts val="1200"/>
              <a:buFont typeface="Old Standard TT" charset="-52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Служил в 14-ой штурмовой инженерно-саперной бригаде.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Old Standard TT" charset="-52"/>
            </a:endParaRPr>
          </a:p>
          <a:p>
            <a:pPr marL="152400" indent="0" eaLnBrk="1" hangingPunct="1">
              <a:spcBef>
                <a:spcPct val="0"/>
              </a:spcBef>
              <a:spcAft>
                <a:spcPct val="0"/>
              </a:spcAft>
              <a:buSzPts val="1200"/>
              <a:buFont typeface="Old Standard TT" charset="-52"/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Единственная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собака, награжденная медалью «За боевые заслуги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»!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Old Standard TT" charset="-52"/>
            </a:endParaRPr>
          </a:p>
          <a:p>
            <a:pPr marL="152400" indent="0" eaLnBrk="1" hangingPunct="1">
              <a:spcBef>
                <a:spcPct val="0"/>
              </a:spcBef>
              <a:spcAft>
                <a:spcPct val="0"/>
              </a:spcAft>
              <a:buSzPts val="1200"/>
              <a:buFont typeface="Old Standard TT" charset="-52"/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Джульбарс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Old Standard TT" charset="-52"/>
              </a:rPr>
              <a:t> принял участие в параде на Красной площади 1945 года.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Old Standard TT" charset="-52"/>
            </a:endParaRPr>
          </a:p>
        </p:txBody>
      </p:sp>
      <p:pic>
        <p:nvPicPr>
          <p:cNvPr id="36867" name="Google Shape;143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657" y="843735"/>
            <a:ext cx="1943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77718" y="414005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Овчарка Дина – первая собака-диверсант.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«рельсовой войны» в Белоруссии.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0" y="2571153"/>
            <a:ext cx="3158832" cy="2369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48;p24"/>
          <p:cNvSpPr txBox="1">
            <a:spLocks noGrp="1"/>
          </p:cNvSpPr>
          <p:nvPr>
            <p:ph type="title"/>
          </p:nvPr>
        </p:nvSpPr>
        <p:spPr>
          <a:xfrm>
            <a:off x="311150" y="215900"/>
            <a:ext cx="8521700" cy="87102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  <a:t>Любимец третьей эскадрильи —</a:t>
            </a:r>
            <a:b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</a:br>
            <a: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  <a:t>Пушистый одноухий кот.</a:t>
            </a:r>
            <a:endParaRPr lang="ru-RU" sz="28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38914" name="Google Shape;149;p24"/>
          <p:cNvSpPr txBox="1">
            <a:spLocks noGrp="1"/>
          </p:cNvSpPr>
          <p:nvPr>
            <p:ph type="body" idx="1"/>
          </p:nvPr>
        </p:nvSpPr>
        <p:spPr>
          <a:xfrm>
            <a:off x="311150" y="1293961"/>
            <a:ext cx="4931969" cy="97945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z="1200" dirty="0">
                <a:latin typeface="Old Standard TT" charset="-52"/>
                <a:cs typeface="Arial" charset="0"/>
                <a:sym typeface="Old Standard TT" charset="-52"/>
              </a:rPr>
              <a:t>Кошки помогали пережить войну и фронтовикам. Солдаты </a:t>
            </a:r>
            <a:r>
              <a:rPr lang="ru-RU" dirty="0">
                <a:latin typeface="Old Standard TT" charset="-52"/>
                <a:cs typeface="Arial" charset="0"/>
                <a:sym typeface="Old Standard TT" charset="-52"/>
              </a:rPr>
              <a:t>заводили в своих окопах и землянках кошек, и те спасали их от грызунов, а значит и от инфекций, которые мыши и крысы переносили.</a:t>
            </a:r>
            <a:endParaRPr lang="ru-RU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pic>
        <p:nvPicPr>
          <p:cNvPr id="38915" name="Google Shape;150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119" y="879475"/>
            <a:ext cx="3134119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48" y="2416189"/>
            <a:ext cx="4231371" cy="2338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55;p25"/>
          <p:cNvSpPr txBox="1">
            <a:spLocks noGrp="1"/>
          </p:cNvSpPr>
          <p:nvPr>
            <p:ph type="title"/>
          </p:nvPr>
        </p:nvSpPr>
        <p:spPr>
          <a:xfrm>
            <a:off x="311150" y="152400"/>
            <a:ext cx="8521700" cy="6127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Голубиная почта не канула в лету!</a:t>
            </a:r>
            <a:endParaRPr lang="ru-RU" sz="30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40962" name="Google Shape;156;p25"/>
          <p:cNvSpPr txBox="1">
            <a:spLocks noGrp="1"/>
          </p:cNvSpPr>
          <p:nvPr>
            <p:ph type="body" idx="1"/>
          </p:nvPr>
        </p:nvSpPr>
        <p:spPr>
          <a:xfrm>
            <a:off x="158750" y="841375"/>
            <a:ext cx="5581650" cy="378618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ru-RU" dirty="0" smtClean="0">
                <a:latin typeface="Old Standard TT" charset="-52"/>
                <a:cs typeface="Arial" charset="0"/>
                <a:sym typeface="Old Standard TT" charset="-52"/>
              </a:rPr>
              <a:t>Хотя во время войны активно использовали радиосвязь</a:t>
            </a:r>
            <a:r>
              <a:rPr lang="ru-RU" dirty="0" smtClean="0">
                <a:latin typeface="Old Standard TT" charset="-52"/>
                <a:cs typeface="Arial" charset="0"/>
                <a:sym typeface="Old Standard TT" charset="-52"/>
              </a:rPr>
              <a:t>, всего </a:t>
            </a:r>
            <a:r>
              <a:rPr lang="ru-RU" dirty="0" smtClean="0">
                <a:latin typeface="Old Standard TT" charset="-52"/>
                <a:cs typeface="Arial" charset="0"/>
                <a:sym typeface="Old Standard TT" charset="-52"/>
              </a:rPr>
              <a:t>за годы войны почтовыми голубями было доставлено более 15000 «</a:t>
            </a:r>
            <a:r>
              <a:rPr lang="ru-RU" dirty="0" err="1" smtClean="0">
                <a:latin typeface="Old Standard TT" charset="-52"/>
                <a:cs typeface="Arial" charset="0"/>
                <a:sym typeface="Old Standard TT" charset="-52"/>
              </a:rPr>
              <a:t>голубеграмм</a:t>
            </a:r>
            <a:r>
              <a:rPr lang="ru-RU" dirty="0">
                <a:latin typeface="Old Standard TT" charset="-52"/>
                <a:cs typeface="Arial" charset="0"/>
                <a:sym typeface="Old Standard TT" charset="-52"/>
              </a:rPr>
              <a:t>». Голуби представляли собой такую угрозу для врага, что нацисты специально отдавали приказы снайперам отстреливать голубей и даже натаскивали ястребов, которые исполняли роль истребителей. </a:t>
            </a:r>
            <a:endParaRPr lang="ru-RU" dirty="0" smtClean="0">
              <a:latin typeface="Old Standard TT" charset="-52"/>
              <a:cs typeface="Arial" charset="0"/>
              <a:sym typeface="Old Standard TT" charset="-52"/>
            </a:endParaRPr>
          </a:p>
          <a:p>
            <a:pPr marL="0" indent="0" eaLnBrk="1" hangingPunct="1">
              <a:spcBef>
                <a:spcPct val="0"/>
              </a:spcBef>
              <a:spcAft>
                <a:spcPts val="1600"/>
              </a:spcAft>
              <a:buFont typeface="Old Standard TT" charset="-52"/>
              <a:buNone/>
            </a:pPr>
            <a:endParaRPr lang="ru-RU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pic>
        <p:nvPicPr>
          <p:cNvPr id="40963" name="Google Shape;157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5153" y="841375"/>
            <a:ext cx="2777976" cy="34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Google Shape;158;p25" descr="https://a.d-cd.net/dbe6e86s-1920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771" y="2419889"/>
            <a:ext cx="3480338" cy="22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63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Красавица </a:t>
            </a: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блокадного </a:t>
            </a:r>
            <a:r>
              <a:rPr lang="ru-RU" sz="3000" dirty="0" smtClean="0">
                <a:latin typeface="Old Standard TT" charset="-52"/>
                <a:cs typeface="Arial" charset="0"/>
                <a:sym typeface="Old Standard TT" charset="-52"/>
              </a:rPr>
              <a:t>Ленинграда</a:t>
            </a:r>
            <a:endParaRPr lang="ru-RU" sz="30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43010" name="Google Shape;164;p26"/>
          <p:cNvSpPr txBox="1">
            <a:spLocks noGrp="1"/>
          </p:cNvSpPr>
          <p:nvPr>
            <p:ph type="body" idx="1"/>
          </p:nvPr>
        </p:nvSpPr>
        <p:spPr>
          <a:xfrm>
            <a:off x="822121" y="3464654"/>
            <a:ext cx="7524926" cy="1258348"/>
          </a:xfrm>
        </p:spPr>
        <p:txBody>
          <a:bodyPr/>
          <a:lstStyle/>
          <a:p>
            <a:pPr marL="114300" indent="0"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1400" dirty="0" smtClean="0">
                <a:latin typeface="Old Standard TT" charset="-52"/>
                <a:cs typeface="Arial" charset="0"/>
                <a:sym typeface="Old Standard TT" charset="-52"/>
              </a:rPr>
              <a:t>Во время блокады Ленинграда тяжело было не только людям, но и животным, находившимся в Ленинградском зоопарке. Очень нелегко приходилось </a:t>
            </a:r>
            <a:r>
              <a:rPr lang="ru-RU" sz="1400" dirty="0" err="1" smtClean="0">
                <a:latin typeface="Old Standard TT" charset="-52"/>
                <a:cs typeface="Arial" charset="0"/>
                <a:sym typeface="Old Standard TT" charset="-52"/>
              </a:rPr>
              <a:t>бегемотихе</a:t>
            </a:r>
            <a:r>
              <a:rPr lang="ru-RU" sz="1400" dirty="0" smtClean="0">
                <a:latin typeface="Old Standard TT" charset="-52"/>
                <a:cs typeface="Arial" charset="0"/>
                <a:sym typeface="Old Standard TT" charset="-52"/>
              </a:rPr>
              <a:t> Красавице, привезенной в зоопарк еще в 1911 году.</a:t>
            </a:r>
            <a:br>
              <a:rPr lang="ru-RU" sz="1400" dirty="0" smtClean="0">
                <a:latin typeface="Old Standard TT" charset="-52"/>
                <a:cs typeface="Arial" charset="0"/>
                <a:sym typeface="Old Standard TT" charset="-52"/>
              </a:rPr>
            </a:br>
            <a:r>
              <a:rPr lang="ru-RU" sz="1400" dirty="0" smtClean="0">
                <a:latin typeface="Old Standard TT" charset="-52"/>
                <a:cs typeface="Arial" charset="0"/>
                <a:sym typeface="Old Standard TT" charset="-52"/>
              </a:rPr>
              <a:t>И </a:t>
            </a:r>
            <a:r>
              <a:rPr lang="ru-RU" sz="1400" dirty="0" smtClean="0">
                <a:latin typeface="Old Standard TT" charset="-52"/>
                <a:cs typeface="Arial" charset="0"/>
                <a:sym typeface="Old Standard TT" charset="-52"/>
              </a:rPr>
              <a:t>надо сказать, Красавица выдержала все испытания и дожила до 1951 года, когда умерла от старости, так и не заработав ни одной хронической болячки.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10" y="1120950"/>
            <a:ext cx="4254291" cy="22809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77;p28"/>
          <p:cNvSpPr txBox="1">
            <a:spLocks noGrp="1"/>
          </p:cNvSpPr>
          <p:nvPr>
            <p:ph type="title"/>
          </p:nvPr>
        </p:nvSpPr>
        <p:spPr>
          <a:xfrm>
            <a:off x="1944695" y="468082"/>
            <a:ext cx="6620466" cy="63888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ld Standard TT" charset="-52"/>
              <a:buNone/>
            </a:pPr>
            <a:r>
              <a:rPr lang="ru-RU" sz="2800" dirty="0" smtClean="0">
                <a:latin typeface="Old Standard TT" charset="-52"/>
                <a:cs typeface="Arial" charset="0"/>
                <a:sym typeface="Old Standard TT" charset="-52"/>
              </a:rPr>
              <a:t>У них не было выбора</a:t>
            </a:r>
            <a:endParaRPr lang="ru-RU" sz="28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  <p:sp>
        <p:nvSpPr>
          <p:cNvPr id="47107" name="Google Shape;179;p28"/>
          <p:cNvSpPr>
            <a:spLocks noChangeArrowheads="1"/>
          </p:cNvSpPr>
          <p:nvPr/>
        </p:nvSpPr>
        <p:spPr bwMode="auto">
          <a:xfrm>
            <a:off x="2219325" y="100488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 dirty="0" smtClean="0"/>
              <a:t>.</a:t>
            </a:r>
            <a:endParaRPr lang="ru-RU" dirty="0"/>
          </a:p>
        </p:txBody>
      </p:sp>
      <p:sp>
        <p:nvSpPr>
          <p:cNvPr id="47109" name="Google Shape;181;p28"/>
          <p:cNvSpPr>
            <a:spLocks noChangeArrowheads="1"/>
          </p:cNvSpPr>
          <p:nvPr/>
        </p:nvSpPr>
        <p:spPr bwMode="auto">
          <a:xfrm>
            <a:off x="3153172" y="1004888"/>
            <a:ext cx="5321696" cy="221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со знаменитым Гайд-парком, в центре Лондона, стоит необычный памятник, посвященный животным и насекомым, пострадавшим в войнах. На памятнике короткая надпись: “У них не было выбора”. Эти слова вызывают горестный вздох у всех людей, любящих животных. Мы редко оставляем нашим меньшим братьям хоть какой-нибудь выбор… Мемориал, который открывала дочь английской королевы Елизаветы II — принцесса Анна, выполнен в виде барельефа с изображением лошадей, слонов и собак, а также двух бронзовых статуй мулов, нагруженных боеприпасами. </a:t>
            </a:r>
          </a:p>
        </p:txBody>
      </p:sp>
      <p:pic>
        <p:nvPicPr>
          <p:cNvPr id="47110" name="Google Shape;182;p28" descr="Монумент животным, погибшим в боях за Англию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2" y="1317567"/>
            <a:ext cx="2311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981" y="3049531"/>
            <a:ext cx="2102069" cy="1981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728" y="3431097"/>
            <a:ext cx="5645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России памятник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-транспортным батальонам был установлен 23 февраля 2012 года в Нарьян-Маре.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Ямало-Ненецком округе 20 ноября отмечается День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-транспортных батальонов 1941-1945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03;p31"/>
          <p:cNvSpPr txBox="1">
            <a:spLocks noGrp="1"/>
          </p:cNvSpPr>
          <p:nvPr>
            <p:ph type="body" idx="1"/>
          </p:nvPr>
        </p:nvSpPr>
        <p:spPr>
          <a:xfrm>
            <a:off x="311150" y="360726"/>
            <a:ext cx="8715404" cy="4588779"/>
          </a:xfrm>
        </p:spPr>
        <p:txBody>
          <a:bodyPr/>
          <a:lstStyle/>
          <a:p>
            <a:pPr marL="1143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  <a:t>В тяжелые годы рядом с солдатами на фронте воевали и те, кого мы называем нашими меньшими братьями: звери и птицы. Им не давали орденов, они не получали званий. </a:t>
            </a:r>
            <a:endParaRPr lang="ru-RU" sz="2800" dirty="0" smtClean="0">
              <a:latin typeface="Old Standard TT" charset="-52"/>
              <a:cs typeface="Arial" charset="0"/>
              <a:sym typeface="Old Standard TT" charset="-52"/>
            </a:endParaRPr>
          </a:p>
          <a:p>
            <a:pPr marL="1143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Old Standard TT" charset="-52"/>
                <a:cs typeface="Arial" charset="0"/>
                <a:sym typeface="Old Standard TT" charset="-52"/>
              </a:rPr>
              <a:t>Они </a:t>
            </a:r>
            <a: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  <a:t>совершали подвиги, не зная этого. Они просто делали то, чему их научили люди – и гибли, как и люди. </a:t>
            </a:r>
            <a:endParaRPr lang="ru-RU" sz="2800" dirty="0" smtClean="0">
              <a:latin typeface="Old Standard TT" charset="-52"/>
              <a:cs typeface="Arial" charset="0"/>
              <a:sym typeface="Old Standard TT" charset="-52"/>
            </a:endParaRPr>
          </a:p>
          <a:p>
            <a:pPr marL="1143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Old Standard TT" charset="-52"/>
                <a:cs typeface="Arial" charset="0"/>
                <a:sym typeface="Old Standard TT" charset="-52"/>
              </a:rPr>
              <a:t>Но</a:t>
            </a:r>
            <a:r>
              <a:rPr lang="ru-RU" sz="2800" dirty="0">
                <a:latin typeface="Old Standard TT" charset="-52"/>
                <a:cs typeface="Arial" charset="0"/>
                <a:sym typeface="Old Standard TT" charset="-52"/>
              </a:rPr>
              <a:t>, погибая, они спасали тысячи человеческих </a:t>
            </a:r>
            <a:r>
              <a:rPr lang="ru-RU" sz="2800" dirty="0" smtClean="0">
                <a:latin typeface="Old Standard TT" charset="-52"/>
                <a:cs typeface="Arial" charset="0"/>
                <a:sym typeface="Old Standard TT" charset="-52"/>
              </a:rPr>
              <a:t>жизней...</a:t>
            </a:r>
            <a:endParaRPr lang="ru-RU" sz="2800" dirty="0" smtClean="0">
              <a:latin typeface="Old Standard TT" charset="-52"/>
              <a:cs typeface="Arial" charset="0"/>
              <a:sym typeface="Old Standard TT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429</Words>
  <Application>Microsoft Office PowerPoint</Application>
  <PresentationFormat>Экран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Old Standard TT</vt:lpstr>
      <vt:lpstr>Century Gothic</vt:lpstr>
      <vt:lpstr>Wingdings 3</vt:lpstr>
      <vt:lpstr>Times New Roman</vt:lpstr>
      <vt:lpstr>Легкий дым</vt:lpstr>
      <vt:lpstr>Маленькие герои большой войны </vt:lpstr>
      <vt:lpstr>Маленькие герои большой войны. Кто они?</vt:lpstr>
      <vt:lpstr>Только не споют о лошадях… </vt:lpstr>
      <vt:lpstr>Четырёхлапый храбрый батальон!  </vt:lpstr>
      <vt:lpstr>Любимец третьей эскадрильи — Пушистый одноухий кот.</vt:lpstr>
      <vt:lpstr>Голубиная почта не канула в лету!</vt:lpstr>
      <vt:lpstr>Красавица блокадного Ленинграда</vt:lpstr>
      <vt:lpstr>У них не было выбора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“Гуманистический выбор - сложный путь от службы к служению”</dc:title>
  <dc:creator>Ольга Стукалова</dc:creator>
  <cp:lastModifiedBy>Ольга Стукалова</cp:lastModifiedBy>
  <cp:revision>45</cp:revision>
  <dcterms:modified xsi:type="dcterms:W3CDTF">2020-06-08T12:54:21Z</dcterms:modified>
</cp:coreProperties>
</file>